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7"/>
  </p:notesMasterIdLst>
  <p:sldIdLst>
    <p:sldId id="2330" r:id="rId3"/>
    <p:sldId id="2287" r:id="rId4"/>
    <p:sldId id="2325" r:id="rId5"/>
    <p:sldId id="2298" r:id="rId6"/>
    <p:sldId id="2361" r:id="rId7"/>
    <p:sldId id="2365" r:id="rId8"/>
    <p:sldId id="2059" r:id="rId9"/>
    <p:sldId id="2233" r:id="rId10"/>
    <p:sldId id="2302" r:id="rId11"/>
    <p:sldId id="2339" r:id="rId12"/>
    <p:sldId id="2402" r:id="rId13"/>
    <p:sldId id="2362" r:id="rId14"/>
    <p:sldId id="2310" r:id="rId15"/>
    <p:sldId id="2391" r:id="rId16"/>
    <p:sldId id="2380" r:id="rId17"/>
    <p:sldId id="2381" r:id="rId18"/>
    <p:sldId id="2404" r:id="rId19"/>
    <p:sldId id="2421" r:id="rId20"/>
    <p:sldId id="2405" r:id="rId21"/>
    <p:sldId id="2406" r:id="rId22"/>
    <p:sldId id="2407" r:id="rId23"/>
    <p:sldId id="2408" r:id="rId24"/>
    <p:sldId id="2410" r:id="rId25"/>
    <p:sldId id="2416" r:id="rId26"/>
    <p:sldId id="2417" r:id="rId27"/>
    <p:sldId id="1986" r:id="rId28"/>
    <p:sldId id="2163" r:id="rId29"/>
    <p:sldId id="2411" r:id="rId30"/>
    <p:sldId id="2418" r:id="rId31"/>
    <p:sldId id="2412" r:id="rId32"/>
    <p:sldId id="2419" r:id="rId33"/>
    <p:sldId id="2420" r:id="rId34"/>
    <p:sldId id="1948" r:id="rId35"/>
    <p:sldId id="1894" r:id="rId3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46" autoAdjust="0"/>
    <p:restoredTop sz="93697" autoAdjust="0"/>
  </p:normalViewPr>
  <p:slideViewPr>
    <p:cSldViewPr>
      <p:cViewPr varScale="1">
        <p:scale>
          <a:sx n="97" d="100"/>
          <a:sy n="97" d="100"/>
        </p:scale>
        <p:origin x="-1341" y="-7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4/18/2024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5151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47308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509058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90551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6553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48635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017232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017232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33052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9941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43815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56688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04830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351578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896092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743760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068504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235947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55344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6662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261075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34</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68098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9481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9754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6834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4/18/2024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4/18/2024</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4/18/2024</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4/18/2024</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4/18/2024</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4/18/2024</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4/18/2024</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4/18/2024</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4/18/2024</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4/18/2024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4/18/2024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4/18/2024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4/18/2024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4/18/2024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4/18/2024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4/18/2024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4/18/2024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4/18/2024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4/18/2024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4/18/2024</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61929" cy="6858000"/>
          </a:xfrm>
          <a:prstGeom prst="rect">
            <a:avLst/>
          </a:prstGeom>
        </p:spPr>
      </p:pic>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17 April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692523" y="3488085"/>
            <a:ext cx="7620000" cy="1323439"/>
          </a:xfrm>
          <a:prstGeom prst="rect">
            <a:avLst/>
          </a:prstGeom>
          <a:noFill/>
          <a:effectLst>
            <a:outerShdw blurRad="38100" dist="25400" dir="18900000" algn="bl" rotWithShape="0">
              <a:prstClr val="black"/>
            </a:outerShdw>
          </a:effectLst>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Good Relationships and                 Bad Partnerships</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86</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
        <p:nvSpPr>
          <p:cNvPr id="8" name="Rectangle 7"/>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Realistic Portrait of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1143001"/>
            <a:ext cx="8649820"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And since by definition, ministry means helping, serving, encouraging, exhorting, confronting, and relating to </a:t>
            </a:r>
            <a:r>
              <a:rPr lang="en-US" sz="2400" b="1" u="sng" dirty="0" smtClean="0">
                <a:latin typeface="Cambria" panose="02040503050406030204" pitchFamily="18" charset="0"/>
                <a:ea typeface="Cambria" panose="02040503050406030204" pitchFamily="18" charset="0"/>
              </a:rPr>
              <a:t>people</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Paul’s discussion of the ups and downs of authentic ministry provides an important framework for the value    he placed on relationships with people in the churches he helped establish.</a:t>
            </a:r>
          </a:p>
          <a:p>
            <a:pPr indent="457200">
              <a:spcAft>
                <a:spcPts val="1200"/>
              </a:spcAft>
            </a:pPr>
            <a:r>
              <a:rPr lang="en-US" sz="2400" b="1" dirty="0" smtClean="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6:11</a:t>
            </a:r>
            <a:r>
              <a:rPr lang="en-US" sz="2400" b="1" dirty="0" smtClean="0">
                <a:latin typeface="Cambria" panose="02040503050406030204" pitchFamily="18" charset="0"/>
                <a:ea typeface="Cambria" panose="02040503050406030204" pitchFamily="18" charset="0"/>
              </a:rPr>
              <a:t>, Paul returns to his original train of thought and the purpose for this letter – restoration of the relationship between himself and the Corinthian Christians.  </a:t>
            </a:r>
          </a:p>
          <a:p>
            <a:pPr indent="457200">
              <a:spcAft>
                <a:spcPts val="1200"/>
              </a:spcAft>
            </a:pPr>
            <a:r>
              <a:rPr lang="en-US" sz="2400" b="1" dirty="0" smtClean="0">
                <a:latin typeface="Cambria" panose="02040503050406030204" pitchFamily="18" charset="0"/>
                <a:ea typeface="Cambria" panose="02040503050406030204" pitchFamily="18" charset="0"/>
              </a:rPr>
              <a:t>In this verse, Paul reminds the Corinthians of how freely he had given himself to them and how candid and honest he had been. </a:t>
            </a:r>
          </a:p>
          <a:p>
            <a:pPr indent="457200">
              <a:spcAft>
                <a:spcPts val="1200"/>
              </a:spcAft>
            </a:pPr>
            <a:r>
              <a:rPr lang="en-US" sz="2400" b="1" dirty="0" smtClean="0">
                <a:latin typeface="Cambria" panose="02040503050406030204" pitchFamily="18" charset="0"/>
                <a:ea typeface="Cambria" panose="02040503050406030204" pitchFamily="18" charset="0"/>
              </a:rPr>
              <a:t>Verse </a:t>
            </a:r>
            <a:r>
              <a:rPr lang="en-US" sz="2400" b="1" dirty="0">
                <a:latin typeface="Cambria" panose="02040503050406030204" pitchFamily="18" charset="0"/>
                <a:ea typeface="Cambria" panose="02040503050406030204" pitchFamily="18" charset="0"/>
              </a:rPr>
              <a:t>11, </a:t>
            </a:r>
            <a:r>
              <a:rPr lang="en-US" sz="2400" b="1" dirty="0" smtClean="0">
                <a:latin typeface="Cambria" panose="02040503050406030204" pitchFamily="18" charset="0"/>
                <a:ea typeface="Cambria" panose="02040503050406030204" pitchFamily="18" charset="0"/>
              </a:rPr>
              <a:t>literally </a:t>
            </a:r>
            <a:r>
              <a:rPr lang="en-US" sz="2400" b="1" dirty="0">
                <a:latin typeface="Cambria" panose="02040503050406030204" pitchFamily="18" charset="0"/>
                <a:ea typeface="Cambria" panose="02040503050406030204" pitchFamily="18" charset="0"/>
              </a:rPr>
              <a:t>says,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Our heart is open wide.</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02216480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1184088"/>
            <a:ext cx="8649820"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Both </a:t>
            </a:r>
            <a:r>
              <a:rPr lang="en-US" sz="2400" b="1" i="1" dirty="0" smtClean="0">
                <a:latin typeface="Cambria" panose="02040503050406030204" pitchFamily="18" charset="0"/>
                <a:ea typeface="Cambria" panose="02040503050406030204" pitchFamily="18" charset="0"/>
              </a:rPr>
              <a:t>internally</a:t>
            </a:r>
            <a:r>
              <a:rPr lang="en-US" sz="2400" b="1" dirty="0" smtClean="0">
                <a:latin typeface="Cambria" panose="02040503050406030204" pitchFamily="18" charset="0"/>
                <a:ea typeface="Cambria" panose="02040503050406030204" pitchFamily="18" charset="0"/>
              </a:rPr>
              <a:t>, in their feelings for them, as well as </a:t>
            </a:r>
            <a:r>
              <a:rPr lang="en-US" sz="2400" b="1" i="1" dirty="0">
                <a:latin typeface="Cambria" panose="02040503050406030204" pitchFamily="18" charset="0"/>
                <a:ea typeface="Cambria" panose="02040503050406030204" pitchFamily="18" charset="0"/>
              </a:rPr>
              <a:t>externally</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through their words, </a:t>
            </a:r>
            <a:r>
              <a:rPr lang="en-US" sz="2400" b="1" dirty="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and his ministry partners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felt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expressed</a:t>
            </a:r>
            <a:r>
              <a:rPr lang="en-US" sz="2400" b="1" dirty="0" smtClean="0">
                <a:latin typeface="Cambria" panose="02040503050406030204" pitchFamily="18" charset="0"/>
                <a:ea typeface="Cambria" panose="02040503050406030204" pitchFamily="18" charset="0"/>
              </a:rPr>
              <a:t> deep love and care for the Corinthians.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The depths of Paul’s emotions is revealed when he </a:t>
            </a:r>
            <a:r>
              <a:rPr lang="en-US" sz="2400" b="1" dirty="0">
                <a:latin typeface="Cambria" panose="02040503050406030204" pitchFamily="18" charset="0"/>
                <a:ea typeface="Cambria" panose="02040503050406030204" pitchFamily="18" charset="0"/>
              </a:rPr>
              <a:t>says  </a:t>
            </a:r>
            <a:r>
              <a:rPr lang="en-US" sz="2400" b="1" dirty="0" smtClean="0">
                <a:latin typeface="Cambria" panose="02040503050406030204" pitchFamily="18" charset="0"/>
                <a:ea typeface="Cambria" panose="02040503050406030204" pitchFamily="18" charset="0"/>
              </a:rPr>
              <a:t>in the midst of this letter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Corinthians.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Here he blends his frustration and affection, he summons the Corinthians and calls for them to respond with unrestrained love. </a:t>
            </a:r>
          </a:p>
          <a:p>
            <a:pPr indent="457200">
              <a:spcAft>
                <a:spcPts val="1200"/>
              </a:spcAft>
            </a:pPr>
            <a:r>
              <a:rPr lang="en-US" sz="2400" b="1" dirty="0" smtClean="0">
                <a:latin typeface="Cambria" panose="02040503050406030204" pitchFamily="18" charset="0"/>
                <a:ea typeface="Cambria" panose="02040503050406030204" pitchFamily="18" charset="0"/>
              </a:rPr>
              <a:t>But the Corinthians did not respond in kind, not at the same level of intensity or the same outward manifestation.  Instead, they were restrained in their affections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6:12</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The word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affections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literally means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bowels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the internal organs of the heart, liver, and lungs.</a:t>
            </a:r>
          </a:p>
        </p:txBody>
      </p:sp>
    </p:spTree>
    <p:extLst>
      <p:ext uri="{BB962C8B-B14F-4D97-AF65-F5344CB8AC3E}">
        <p14:creationId xmlns:p14="http://schemas.microsoft.com/office/powerpoint/2010/main" xmlns="" val="37796862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7630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2560" y="1066800"/>
            <a:ext cx="8689040" cy="5316840"/>
          </a:xfrm>
          <a:prstGeom prst="rect">
            <a:avLst/>
          </a:prstGeom>
          <a:noFill/>
          <a:effectLst/>
        </p:spPr>
        <p:txBody>
          <a:bodyPr wrap="square" rtlCol="0">
            <a:spAutoFit/>
          </a:bodyPr>
          <a:lstStyle/>
          <a:p>
            <a:pPr indent="457200">
              <a:spcAft>
                <a:spcPts val="1100"/>
              </a:spcAft>
            </a:pPr>
            <a:r>
              <a:rPr lang="en-US" sz="2400" b="1" dirty="0" smtClean="0">
                <a:latin typeface="Cambria" panose="02040503050406030204" pitchFamily="18" charset="0"/>
                <a:ea typeface="Cambria" panose="02040503050406030204" pitchFamily="18" charset="0"/>
              </a:rPr>
              <a:t>In those days, it was believed that human emotions emanated from these organs, because when a person felt happy, sad, frightened, or courageous, the person would feel a physical sensation churning in that part of the body. </a:t>
            </a:r>
          </a:p>
          <a:p>
            <a:pPr indent="457200">
              <a:spcAft>
                <a:spcPts val="1100"/>
              </a:spcAft>
            </a:pPr>
            <a:r>
              <a:rPr lang="en-US" sz="2400" b="1" dirty="0" smtClean="0">
                <a:latin typeface="Cambria" panose="02040503050406030204" pitchFamily="18" charset="0"/>
                <a:ea typeface="Cambria" panose="02040503050406030204" pitchFamily="18" charset="0"/>
              </a:rPr>
              <a:t>So, the term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bowels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came to refer metaphorically to deep, sincere, heartfelt feelings.  Consequently, Paul implies that his relationship with the Corinthians has been one-sided. </a:t>
            </a:r>
          </a:p>
          <a:p>
            <a:pPr indent="457200">
              <a:spcAft>
                <a:spcPts val="1100"/>
              </a:spcAft>
            </a:pPr>
            <a:r>
              <a:rPr lang="en-US" sz="2400" b="1" dirty="0" smtClean="0">
                <a:latin typeface="Cambria" panose="02040503050406030204" pitchFamily="18" charset="0"/>
                <a:ea typeface="Cambria" panose="02040503050406030204" pitchFamily="18" charset="0"/>
              </a:rPr>
              <a:t>In other word, Paul says he had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spilled his guts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to them but they had guarded their hearts with him. </a:t>
            </a:r>
          </a:p>
          <a:p>
            <a:pPr indent="457200">
              <a:spcAft>
                <a:spcPts val="1100"/>
              </a:spcAft>
            </a:pPr>
            <a:r>
              <a:rPr lang="en-US" sz="2400" b="1" dirty="0" smtClean="0">
                <a:latin typeface="Cambria" panose="02040503050406030204" pitchFamily="18" charset="0"/>
                <a:ea typeface="Cambria" panose="02040503050406030204" pitchFamily="18" charset="0"/>
              </a:rPr>
              <a:t>So, in 6:13, speaking as a loving father, longing for a tender relationship with his children Paul says …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Now in a like exchange – I speak as to children – open wide to us also.</a:t>
            </a:r>
            <a:r>
              <a:rPr lang="en-US" sz="2400" b="1" i="1" dirty="0" smtClean="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6362210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35056" y="1066800"/>
            <a:ext cx="8626288" cy="3877985"/>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If you have ever tried to hug a child who did not want to be hugged?  Or converse with a moody teenager who grunts single-syllable answers in return?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You know, that it is impossible to establish or build a healthy relationship like that.  </a:t>
            </a:r>
          </a:p>
          <a:p>
            <a:pPr indent="457200">
              <a:spcAft>
                <a:spcPts val="1200"/>
              </a:spcAft>
            </a:pPr>
            <a:r>
              <a:rPr lang="en-US" sz="2400" b="1" dirty="0" smtClean="0">
                <a:latin typeface="Cambria" panose="02040503050406030204" pitchFamily="18" charset="0"/>
                <a:ea typeface="Cambria" panose="02040503050406030204" pitchFamily="18" charset="0"/>
              </a:rPr>
              <a:t>In order for relationships to work, both parties have to freely share their feelings and open up in conversation.</a:t>
            </a:r>
          </a:p>
          <a:p>
            <a:pPr indent="457200">
              <a:spcAft>
                <a:spcPts val="1200"/>
              </a:spcAft>
            </a:pPr>
            <a:r>
              <a:rPr lang="en-US" sz="2400" b="1" dirty="0" smtClean="0">
                <a:latin typeface="Cambria" panose="02040503050406030204" pitchFamily="18" charset="0"/>
                <a:ea typeface="Cambria" panose="02040503050406030204" pitchFamily="18" charset="0"/>
              </a:rPr>
              <a:t>Yet the Corinthians had refused to make an emotional connection with the apostle. </a:t>
            </a:r>
          </a:p>
        </p:txBody>
      </p:sp>
    </p:spTree>
    <p:extLst>
      <p:ext uri="{BB962C8B-B14F-4D97-AF65-F5344CB8AC3E}">
        <p14:creationId xmlns:p14="http://schemas.microsoft.com/office/powerpoint/2010/main" xmlns="" val="24344519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04801" y="1219200"/>
            <a:ext cx="8534400" cy="518603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500" b="1" baseline="30000" dirty="0" smtClean="0">
                <a:effectLst>
                  <a:outerShdw blurRad="38100" dist="38100" dir="2700000" algn="tl">
                    <a:srgbClr val="000000">
                      <a:alpha val="43137"/>
                    </a:srgbClr>
                  </a:outerShdw>
                </a:effectLst>
                <a:latin typeface="Georgia" panose="02040502050405020303" pitchFamily="18" charset="0"/>
              </a:rPr>
              <a:t>14</a:t>
            </a:r>
            <a:r>
              <a:rPr lang="en-US" sz="2500" i="1" dirty="0" smtClean="0">
                <a:latin typeface="Georgia" panose="02040502050405020303" pitchFamily="18" charset="0"/>
              </a:rPr>
              <a:t>Do </a:t>
            </a:r>
            <a:r>
              <a:rPr lang="en-US" sz="2500" i="1" dirty="0">
                <a:latin typeface="Georgia" panose="02040502050405020303" pitchFamily="18" charset="0"/>
              </a:rPr>
              <a:t>not be unequally yoked together with unbelievers.  For what fellowship has righteousness with lawlessness?  And what communion has light with darkness?  </a:t>
            </a:r>
            <a:r>
              <a:rPr lang="en-US" sz="2500" b="1" baseline="30000" dirty="0" smtClean="0">
                <a:effectLst>
                  <a:outerShdw blurRad="38100" dist="38100" dir="2700000" algn="tl">
                    <a:srgbClr val="000000">
                      <a:alpha val="43137"/>
                    </a:srgbClr>
                  </a:outerShdw>
                </a:effectLst>
                <a:latin typeface="Georgia" panose="02040502050405020303" pitchFamily="18" charset="0"/>
              </a:rPr>
              <a:t>15</a:t>
            </a:r>
            <a:r>
              <a:rPr lang="en-US" sz="2500" i="1" dirty="0" smtClean="0">
                <a:latin typeface="Georgia" panose="02040502050405020303" pitchFamily="18" charset="0"/>
              </a:rPr>
              <a:t>And </a:t>
            </a:r>
            <a:r>
              <a:rPr lang="en-US" sz="2500" i="1" dirty="0">
                <a:latin typeface="Georgia" panose="02040502050405020303" pitchFamily="18" charset="0"/>
              </a:rPr>
              <a:t>what accord has Christ with Belial?  Or what part has a believer with an unbeliever</a:t>
            </a:r>
            <a:r>
              <a:rPr lang="en-US" sz="2500" i="1" dirty="0" smtClean="0">
                <a:latin typeface="Georgia" panose="02040502050405020303" pitchFamily="18" charset="0"/>
              </a:rPr>
              <a:t>? </a:t>
            </a:r>
            <a:r>
              <a:rPr lang="en-US" sz="2500" i="1" dirty="0">
                <a:latin typeface="Georgia" panose="02040502050405020303" pitchFamily="18" charset="0"/>
              </a:rPr>
              <a:t> </a:t>
            </a:r>
            <a:r>
              <a:rPr lang="en-US" sz="2500" b="1" i="1" baseline="30000" dirty="0" smtClean="0">
                <a:effectLst>
                  <a:outerShdw blurRad="38100" dist="38100" dir="2700000" algn="tl">
                    <a:srgbClr val="000000">
                      <a:alpha val="43137"/>
                    </a:srgbClr>
                  </a:outerShdw>
                </a:effectLst>
                <a:latin typeface="Georgia" panose="02040502050405020303" pitchFamily="18" charset="0"/>
              </a:rPr>
              <a:t>16</a:t>
            </a:r>
            <a:r>
              <a:rPr lang="en-US" sz="2500" i="1" dirty="0" smtClean="0">
                <a:latin typeface="Georgia" panose="02040502050405020303" pitchFamily="18" charset="0"/>
              </a:rPr>
              <a:t>And </a:t>
            </a:r>
            <a:r>
              <a:rPr lang="en-US" sz="2500" i="1" dirty="0">
                <a:latin typeface="Georgia" panose="02040502050405020303" pitchFamily="18" charset="0"/>
              </a:rPr>
              <a:t>what agreement has the temple of God with idols?  For you</a:t>
            </a:r>
            <a:r>
              <a:rPr lang="en-US" sz="2500" i="1" baseline="30000" dirty="0">
                <a:latin typeface="Georgia" panose="02040502050405020303" pitchFamily="18" charset="0"/>
              </a:rPr>
              <a:t> </a:t>
            </a:r>
            <a:r>
              <a:rPr lang="en-US" sz="2500" i="1" dirty="0">
                <a:latin typeface="Georgia" panose="02040502050405020303" pitchFamily="18" charset="0"/>
              </a:rPr>
              <a:t>are the temple of the living God.  As God has said: “I will dwell in them And walk among them.  I will be their God, And they shall be My people.”  </a:t>
            </a:r>
            <a:r>
              <a:rPr lang="en-US" sz="2500" b="1" baseline="30000" dirty="0" smtClean="0">
                <a:effectLst>
                  <a:outerShdw blurRad="38100" dist="38100" dir="2700000" algn="tl">
                    <a:srgbClr val="000000">
                      <a:alpha val="43137"/>
                    </a:srgbClr>
                  </a:outerShdw>
                </a:effectLst>
                <a:latin typeface="Georgia" panose="02040502050405020303" pitchFamily="18" charset="0"/>
              </a:rPr>
              <a:t>17</a:t>
            </a:r>
            <a:r>
              <a:rPr lang="en-US" sz="2500" i="1" dirty="0" smtClean="0">
                <a:latin typeface="Georgia" panose="02040502050405020303" pitchFamily="18" charset="0"/>
              </a:rPr>
              <a:t>Therefore </a:t>
            </a:r>
            <a:r>
              <a:rPr lang="en-US" sz="2500" i="1" dirty="0">
                <a:latin typeface="Georgia" panose="02040502050405020303" pitchFamily="18" charset="0"/>
              </a:rPr>
              <a:t>“Come out from among them And be separate, says the Lord.  Do not touch what is unclean, And I will receive you.”  </a:t>
            </a:r>
            <a:r>
              <a:rPr lang="en-US" sz="2500" b="1" baseline="30000" dirty="0" smtClean="0">
                <a:effectLst>
                  <a:outerShdw blurRad="38100" dist="38100" dir="2700000" algn="tl">
                    <a:srgbClr val="000000">
                      <a:alpha val="43137"/>
                    </a:srgbClr>
                  </a:outerShdw>
                </a:effectLst>
                <a:latin typeface="Georgia" panose="02040502050405020303" pitchFamily="18" charset="0"/>
              </a:rPr>
              <a:t>18</a:t>
            </a:r>
            <a:r>
              <a:rPr lang="en-US" sz="2500" i="1" dirty="0" smtClean="0">
                <a:latin typeface="Georgia" panose="02040502050405020303" pitchFamily="18" charset="0"/>
              </a:rPr>
              <a:t>“I</a:t>
            </a:r>
            <a:r>
              <a:rPr lang="en-US" sz="2500" i="1" dirty="0">
                <a:latin typeface="Georgia" panose="02040502050405020303" pitchFamily="18" charset="0"/>
              </a:rPr>
              <a:t> will be a Father to you, And you shall be My sons and daughters, Says the </a:t>
            </a:r>
            <a:r>
              <a:rPr lang="en-US" sz="2500" i="1" cap="small" dirty="0">
                <a:latin typeface="Georgia" panose="02040502050405020303" pitchFamily="18" charset="0"/>
              </a:rPr>
              <a:t>Lord</a:t>
            </a:r>
            <a:r>
              <a:rPr lang="en-US" sz="2500" i="1" dirty="0">
                <a:latin typeface="Georgia" panose="02040502050405020303" pitchFamily="18" charset="0"/>
              </a:rPr>
              <a:t> Almighty</a:t>
            </a:r>
            <a:r>
              <a:rPr lang="en-US" sz="2500" i="1" dirty="0" smtClean="0">
                <a:latin typeface="Georgia" panose="02040502050405020303" pitchFamily="18" charset="0"/>
              </a:rPr>
              <a:t>.”</a:t>
            </a:r>
            <a:endParaRPr lang="en-US" sz="2500" i="1" dirty="0">
              <a:latin typeface="Georgia" panose="02040502050405020303" pitchFamily="18" charset="0"/>
            </a:endParaRPr>
          </a:p>
        </p:txBody>
      </p:sp>
      <p:sp>
        <p:nvSpPr>
          <p:cNvPr id="6" name="Title 1"/>
          <p:cNvSpPr>
            <a:spLocks noGrp="1"/>
          </p:cNvSpPr>
          <p:nvPr>
            <p:ph type="title"/>
          </p:nvPr>
        </p:nvSpPr>
        <p:spPr>
          <a:xfrm>
            <a:off x="268942" y="158750"/>
            <a:ext cx="8601635"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6:14-18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813668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52400"/>
            <a:ext cx="87630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6:14-18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206500"/>
            <a:ext cx="876300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While the Corinthians had been reserved in their relationship with Paul, they had eagerly entered into intimate personal and professional relationships with unbelievers.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They locked out the people who cared about them, who sacrificed and suffered for them, and locked arms with those who would potentially damage their walk with Christ.</a:t>
            </a:r>
          </a:p>
          <a:p>
            <a:pPr indent="457200">
              <a:spcAft>
                <a:spcPts val="1200"/>
              </a:spcAft>
            </a:pPr>
            <a:r>
              <a:rPr lang="en-US" sz="2400" b="1" dirty="0" smtClean="0">
                <a:latin typeface="Cambria" panose="02040503050406030204" pitchFamily="18" charset="0"/>
                <a:ea typeface="Cambria" panose="02040503050406030204" pitchFamily="18" charset="0"/>
              </a:rPr>
              <a:t>What a lack of discernment, Paul candidly confronts their error: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 not be bound together with unbelievers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6:14</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The term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bound together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comes from the word for yoking animals together as they plow a field.  Here, Paul is  drawing from an Old Testament principle in Deuteronomy 22:10,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You shall not plow with an ox and a donkey together</a:t>
            </a:r>
            <a:r>
              <a:rPr lang="en-US" sz="2400" b="1" i="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19954472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6:14-18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143000"/>
            <a:ext cx="8771965" cy="4770537"/>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Oxen and donkeys pulled differently, so plowing a straight line would have been nearly impossible.</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Drawing a spiritual principle from this command, Paul argues that it is a mistake to connect a believer and an unbeliever </a:t>
            </a:r>
            <a:r>
              <a:rPr lang="en-US" sz="2400" b="1" dirty="0">
                <a:latin typeface="Cambria" panose="02040503050406030204" pitchFamily="18" charset="0"/>
                <a:ea typeface="Cambria" panose="02040503050406030204" pitchFamily="18" charset="0"/>
              </a:rPr>
              <a:t>together in </a:t>
            </a:r>
            <a:r>
              <a:rPr lang="en-US" sz="2400" b="1" dirty="0" smtClean="0">
                <a:latin typeface="Cambria" panose="02040503050406030204" pitchFamily="18" charset="0"/>
                <a:ea typeface="Cambria" panose="02040503050406030204" pitchFamily="18" charset="0"/>
              </a:rPr>
              <a:t>a close relationship that requires pulling together in a unified direction.   </a:t>
            </a:r>
          </a:p>
          <a:p>
            <a:pPr indent="457200">
              <a:spcAft>
                <a:spcPts val="1200"/>
              </a:spcAft>
            </a:pPr>
            <a:r>
              <a:rPr lang="en-US" sz="2400" b="1" dirty="0" smtClean="0">
                <a:latin typeface="Cambria" panose="02040503050406030204" pitchFamily="18" charset="0"/>
                <a:ea typeface="Cambria" panose="02040503050406030204" pitchFamily="18" charset="0"/>
              </a:rPr>
              <a:t>Whether marriage, business, or any other formal, long-term, contractual or covenant relationship.</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Why?</a:t>
            </a:r>
          </a:p>
          <a:p>
            <a:pPr indent="457200">
              <a:spcAft>
                <a:spcPts val="1200"/>
              </a:spcAft>
            </a:pPr>
            <a:r>
              <a:rPr lang="en-US" sz="2400" b="1" dirty="0" smtClean="0">
                <a:latin typeface="Cambria" panose="02040503050406030204" pitchFamily="18" charset="0"/>
                <a:ea typeface="Cambria" panose="02040503050406030204" pitchFamily="18" charset="0"/>
              </a:rPr>
              <a:t>Because believers and unbelievers have different goals, different worldviews, different methods, and different rules.</a:t>
            </a:r>
          </a:p>
        </p:txBody>
      </p:sp>
    </p:spTree>
    <p:extLst>
      <p:ext uri="{BB962C8B-B14F-4D97-AF65-F5344CB8AC3E}">
        <p14:creationId xmlns:p14="http://schemas.microsoft.com/office/powerpoint/2010/main" xmlns="" val="38047658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94982" y="65068"/>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6:14-18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066800"/>
            <a:ext cx="8695765" cy="54315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 challenge is that many Christians take this verse to mean more than Paul intended, so they choose to associate only with other believers all the time.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They shun secular schools and colleges, use only Christian businesses, employ only Christians, only go to Christian owned restaurants and maintain friendship only with Christians. </a:t>
            </a:r>
          </a:p>
          <a:p>
            <a:pPr indent="457200">
              <a:spcAft>
                <a:spcPts val="1200"/>
              </a:spcAft>
            </a:pPr>
            <a:r>
              <a:rPr lang="en-US" sz="2400" b="1" dirty="0" smtClean="0">
                <a:latin typeface="Cambria" panose="02040503050406030204" pitchFamily="18" charset="0"/>
                <a:ea typeface="Cambria" panose="02040503050406030204" pitchFamily="18" charset="0"/>
              </a:rPr>
              <a:t>However,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Corinthians 5:9-10</a:t>
            </a:r>
            <a:r>
              <a:rPr lang="en-US" sz="2400" b="1" dirty="0" smtClean="0">
                <a:latin typeface="Cambria" panose="02040503050406030204" pitchFamily="18" charset="0"/>
                <a:ea typeface="Cambria" panose="02040503050406030204" pitchFamily="18" charset="0"/>
              </a:rPr>
              <a:t>, assures us that this extreme application is not what Paul actually had in mind:</a:t>
            </a:r>
          </a:p>
          <a:p>
            <a:pPr indent="457200">
              <a:spcAft>
                <a:spcPts val="1200"/>
              </a:spcAft>
            </a:pP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wrote you in my letter not to associate with immoral people; I did not at all mean with the immoral people of this world, or with the covetous and swindlers, or with idolaters,   for then you would have to go out of the world.</a:t>
            </a:r>
            <a:r>
              <a:rPr lang="en-US" sz="2400" b="1" i="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15136302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94982" y="65068"/>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6:14-18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1" y="1066800"/>
            <a:ext cx="8458200" cy="4247317"/>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If we refuse to associate with the lost, how will they ever come to know Christ? </a:t>
            </a:r>
          </a:p>
          <a:p>
            <a:pPr indent="457200">
              <a:spcAft>
                <a:spcPts val="1200"/>
              </a:spcAft>
            </a:pPr>
            <a:r>
              <a:rPr lang="en-US" sz="2400" b="1" dirty="0" smtClean="0">
                <a:latin typeface="Cambria" panose="02040503050406030204" pitchFamily="18" charset="0"/>
                <a:ea typeface="Cambria" panose="02040503050406030204" pitchFamily="18" charset="0"/>
              </a:rPr>
              <a:t>Paul’s thoughts here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chapter 6</a:t>
            </a:r>
            <a:r>
              <a:rPr lang="en-US" sz="2400" b="1" dirty="0" smtClean="0">
                <a:latin typeface="Cambria" panose="02040503050406030204" pitchFamily="18" charset="0"/>
                <a:ea typeface="Cambria" panose="02040503050406030204" pitchFamily="18" charset="0"/>
              </a:rPr>
              <a:t>, concerns </a:t>
            </a:r>
            <a:r>
              <a:rPr lang="en-US" sz="2400" b="1" u="sng" dirty="0" smtClean="0">
                <a:latin typeface="Cambria" panose="02040503050406030204" pitchFamily="18" charset="0"/>
                <a:ea typeface="Cambria" panose="02040503050406030204" pitchFamily="18" charset="0"/>
              </a:rPr>
              <a:t>permanent</a:t>
            </a:r>
            <a:r>
              <a:rPr lang="en-US" sz="2400" b="1" dirty="0" smtClean="0">
                <a:latin typeface="Cambria" panose="02040503050406030204" pitchFamily="18" charset="0"/>
                <a:ea typeface="Cambria" panose="02040503050406030204" pitchFamily="18" charset="0"/>
              </a:rPr>
              <a:t>,</a:t>
            </a:r>
            <a:r>
              <a:rPr lang="en-US" sz="2400" b="1" u="sng" dirty="0" smtClean="0">
                <a:latin typeface="Cambria" panose="02040503050406030204" pitchFamily="18" charset="0"/>
                <a:ea typeface="Cambria" panose="02040503050406030204" pitchFamily="18" charset="0"/>
              </a:rPr>
              <a:t> day</a:t>
            </a:r>
            <a:r>
              <a:rPr lang="en-US" sz="2400" b="1" dirty="0" smtClean="0">
                <a:latin typeface="Cambria" panose="02040503050406030204" pitchFamily="18" charset="0"/>
                <a:ea typeface="Cambria" panose="02040503050406030204" pitchFamily="18" charset="0"/>
              </a:rPr>
              <a:t>-</a:t>
            </a:r>
            <a:r>
              <a:rPr lang="en-US" sz="2400" b="1" u="sng" dirty="0" smtClean="0">
                <a:latin typeface="Cambria" panose="02040503050406030204" pitchFamily="18" charset="0"/>
                <a:ea typeface="Cambria" panose="02040503050406030204" pitchFamily="18" charset="0"/>
              </a:rPr>
              <a:t>to</a:t>
            </a:r>
            <a:r>
              <a:rPr lang="en-US" sz="2400" b="1" dirty="0" smtClean="0">
                <a:latin typeface="Cambria" panose="02040503050406030204" pitchFamily="18" charset="0"/>
                <a:ea typeface="Cambria" panose="02040503050406030204" pitchFamily="18" charset="0"/>
              </a:rPr>
              <a:t>-</a:t>
            </a:r>
            <a:r>
              <a:rPr lang="en-US" sz="2400" b="1" u="sng" dirty="0" smtClean="0">
                <a:latin typeface="Cambria" panose="02040503050406030204" pitchFamily="18" charset="0"/>
                <a:ea typeface="Cambria" panose="02040503050406030204" pitchFamily="18" charset="0"/>
              </a:rPr>
              <a:t>day</a:t>
            </a:r>
            <a:r>
              <a:rPr lang="en-US" sz="2400" b="1" dirty="0" smtClean="0">
                <a:latin typeface="Cambria" panose="02040503050406030204" pitchFamily="18" charset="0"/>
                <a:ea typeface="Cambria" panose="02040503050406030204" pitchFamily="18" charset="0"/>
              </a:rPr>
              <a:t> kinds of relationships, not casual friendships and social interaction. </a:t>
            </a:r>
          </a:p>
          <a:p>
            <a:pPr indent="457200">
              <a:spcAft>
                <a:spcPts val="1200"/>
              </a:spcAft>
            </a:pPr>
            <a:r>
              <a:rPr lang="en-US" sz="2400" b="1" dirty="0" smtClean="0">
                <a:latin typeface="Cambria" panose="02040503050406030204" pitchFamily="18" charset="0"/>
                <a:ea typeface="Cambria" panose="02040503050406030204" pitchFamily="18" charset="0"/>
              </a:rPr>
              <a:t>We can use the term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consociate</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partnership</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to describe the kind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bound together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relationship Paul  has in mind.  </a:t>
            </a:r>
          </a:p>
          <a:p>
            <a:pPr indent="457200">
              <a:spcAft>
                <a:spcPts val="1200"/>
              </a:spcAft>
            </a:pPr>
            <a:r>
              <a:rPr lang="en-US" sz="2400" b="1" dirty="0" smtClean="0">
                <a:latin typeface="Cambria" panose="02040503050406030204" pitchFamily="18" charset="0"/>
                <a:ea typeface="Cambria" panose="02040503050406030204" pitchFamily="18" charset="0"/>
              </a:rPr>
              <a:t>So, what kind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partnership</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is this?  How close is too close?  Where do we draw the line?  </a:t>
            </a:r>
          </a:p>
        </p:txBody>
      </p:sp>
    </p:spTree>
    <p:extLst>
      <p:ext uri="{BB962C8B-B14F-4D97-AF65-F5344CB8AC3E}">
        <p14:creationId xmlns:p14="http://schemas.microsoft.com/office/powerpoint/2010/main" xmlns="" val="15136302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6:14-18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59977" y="1143000"/>
            <a:ext cx="8601635" cy="1723549"/>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To help us answer these question, in 6:14-16, Paul contrasts the completely opposite natures and conditions between Christians and non-Christians.</a:t>
            </a:r>
          </a:p>
          <a:p>
            <a:pPr indent="457200">
              <a:spcAft>
                <a:spcPts val="1200"/>
              </a:spcAft>
            </a:pPr>
            <a:r>
              <a:rPr lang="en-US" sz="2400" b="1" dirty="0" smtClean="0">
                <a:latin typeface="Cambria" panose="02040503050406030204" pitchFamily="18" charset="0"/>
                <a:ea typeface="Cambria" panose="02040503050406030204" pitchFamily="18" charset="0"/>
              </a:rPr>
              <a:t>Using these black-and-white examples:</a:t>
            </a: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3838" y="3041361"/>
            <a:ext cx="8527774" cy="2819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4585803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54106" y="52893"/>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58856" y="967293"/>
            <a:ext cx="8724899" cy="5878532"/>
          </a:xfrm>
          <a:prstGeom prst="rect">
            <a:avLst/>
          </a:prstGeom>
          <a:solidFill>
            <a:srgbClr val="FCF2D4"/>
          </a:solidFill>
          <a:ln>
            <a:solidFill>
              <a:schemeClr val="bg1">
                <a:alpha val="0"/>
              </a:schemeClr>
            </a:solidFill>
          </a:ln>
          <a:effectLst/>
        </p:spPr>
        <p:txBody>
          <a:bodyPr wrap="square" rtlCol="0">
            <a:spAutoFit/>
          </a:bodyPr>
          <a:lstStyle/>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In our continuing study of Second</a:t>
            </a:r>
            <a:r>
              <a:rPr lang="en-US" sz="2350" b="1" dirty="0" smtClean="0">
                <a:solidFill>
                  <a:srgbClr val="C00000"/>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Corinthians, the themes of this letter revolves around both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and the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of Christian living.</a:t>
            </a:r>
          </a:p>
          <a:p>
            <a:pPr indent="457200">
              <a:spcAft>
                <a:spcPts val="1200"/>
              </a:spcAft>
              <a:tabLst>
                <a:tab pos="457200" algn="l"/>
              </a:tabLst>
            </a:pPr>
            <a:r>
              <a:rPr lang="en-US" sz="2350" b="1" dirty="0" smtClean="0">
                <a:latin typeface="Cambria" panose="02040503050406030204" pitchFamily="18" charset="0"/>
                <a:ea typeface="Cambria" panose="02040503050406030204" pitchFamily="18" charset="0"/>
              </a:rPr>
              <a:t>The primary issue at Corinth was the recognition of authentic ministry and submission to apostolic authority. Paul’s corrective was to provide guidance and encouragement    as the church navigates the challenges that continue to influence their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350" b="1" dirty="0" smtClean="0">
                <a:latin typeface="Cambria" panose="02040503050406030204" pitchFamily="18" charset="0"/>
                <a:ea typeface="Cambria" panose="02040503050406030204" pitchFamily="18" charset="0"/>
              </a:rPr>
              <a:t>.</a:t>
            </a:r>
          </a:p>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our study, Paul emphasizes the importance of living distinctively as followers of Christ, maintaining spiritual purity, and remaining separate from the ways of the world.  He stresses the importance of not being yoked together with unbelievers, </a:t>
            </a:r>
            <a:r>
              <a:rPr lang="en-US" sz="2400" b="1" dirty="0" smtClean="0">
                <a:latin typeface="Cambria" panose="02040503050406030204" pitchFamily="18" charset="0"/>
                <a:ea typeface="Cambria" panose="02040503050406030204" pitchFamily="18" charset="0"/>
              </a:rPr>
              <a:t>highlights </a:t>
            </a:r>
            <a:r>
              <a:rPr lang="en-US" sz="2400" b="1" dirty="0">
                <a:latin typeface="Cambria" panose="02040503050406030204" pitchFamily="18" charset="0"/>
                <a:ea typeface="Cambria" panose="02040503050406030204" pitchFamily="18" charset="0"/>
              </a:rPr>
              <a:t>the believer's identity as the temple of the living God and calls </a:t>
            </a:r>
            <a:r>
              <a:rPr lang="en-US" sz="2400" b="1" dirty="0" smtClean="0">
                <a:latin typeface="Cambria" panose="02040503050406030204" pitchFamily="18" charset="0"/>
                <a:ea typeface="Cambria" panose="02040503050406030204" pitchFamily="18" charset="0"/>
              </a:rPr>
              <a:t>believers to </a:t>
            </a:r>
            <a:r>
              <a:rPr lang="en-US" sz="2400" b="1" dirty="0">
                <a:latin typeface="Cambria" panose="02040503050406030204" pitchFamily="18" charset="0"/>
                <a:ea typeface="Cambria" panose="02040503050406030204" pitchFamily="18" charset="0"/>
              </a:rPr>
              <a:t>honor God in every aspect of </a:t>
            </a:r>
            <a:r>
              <a:rPr lang="en-US" sz="2400" b="1" dirty="0" smtClean="0">
                <a:latin typeface="Cambria" panose="02040503050406030204" pitchFamily="18" charset="0"/>
                <a:ea typeface="Cambria" panose="02040503050406030204" pitchFamily="18" charset="0"/>
              </a:rPr>
              <a:t>their </a:t>
            </a:r>
            <a:r>
              <a:rPr lang="en-US" sz="2400" b="1" dirty="0">
                <a:latin typeface="Cambria" panose="02040503050406030204" pitchFamily="18" charset="0"/>
                <a:ea typeface="Cambria" panose="02040503050406030204" pitchFamily="18" charset="0"/>
              </a:rPr>
              <a:t>lives.</a:t>
            </a:r>
          </a:p>
        </p:txBody>
      </p:sp>
    </p:spTree>
    <p:extLst>
      <p:ext uri="{BB962C8B-B14F-4D97-AF65-F5344CB8AC3E}">
        <p14:creationId xmlns:p14="http://schemas.microsoft.com/office/powerpoint/2010/main" xmlns=""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6:14-18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601635"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Look again at these verses: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i="1" dirty="0" smtClean="0">
                <a:latin typeface="Cambria" panose="02040503050406030204" pitchFamily="18" charset="0"/>
                <a:ea typeface="Cambria" panose="02040503050406030204" pitchFamily="18" charset="0"/>
              </a:rPr>
              <a:t>“</a:t>
            </a:r>
            <a:r>
              <a:rPr lang="en-US" sz="2400" b="1" i="1" dirty="0">
                <a:latin typeface="Cambria" panose="02040503050406030204" pitchFamily="18" charset="0"/>
                <a:ea typeface="Cambria" panose="02040503050406030204" pitchFamily="18" charset="0"/>
              </a:rPr>
              <a:t>Do not be bound together with unbelievers: for what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partnership</a:t>
            </a:r>
            <a:r>
              <a:rPr lang="en-US" sz="2400" b="1" i="1" dirty="0">
                <a:latin typeface="Cambria" panose="02040503050406030204" pitchFamily="18" charset="0"/>
                <a:ea typeface="Cambria" panose="02040503050406030204" pitchFamily="18" charset="0"/>
              </a:rPr>
              <a:t>, have righteousness and lawlessness, or what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fellowship</a:t>
            </a:r>
            <a:r>
              <a:rPr lang="en-US" sz="2400" b="1" i="1" dirty="0">
                <a:latin typeface="Cambria" panose="02040503050406030204" pitchFamily="18" charset="0"/>
                <a:ea typeface="Cambria" panose="02040503050406030204" pitchFamily="18" charset="0"/>
              </a:rPr>
              <a:t> has light with darkness? </a:t>
            </a:r>
            <a:r>
              <a:rPr lang="en-US" sz="2400" b="1" i="1" dirty="0" smtClean="0">
                <a:latin typeface="Cambria" panose="02040503050406030204" pitchFamily="18" charset="0"/>
                <a:ea typeface="Cambria" panose="02040503050406030204" pitchFamily="18" charset="0"/>
              </a:rPr>
              <a:t> Or </a:t>
            </a:r>
            <a:r>
              <a:rPr lang="en-US" sz="2400" b="1" i="1" dirty="0">
                <a:latin typeface="Cambria" panose="02040503050406030204" pitchFamily="18" charset="0"/>
                <a:ea typeface="Cambria" panose="02040503050406030204" pitchFamily="18" charset="0"/>
              </a:rPr>
              <a:t>what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harmony</a:t>
            </a:r>
            <a:r>
              <a:rPr lang="en-US" sz="2400" b="1" i="1" dirty="0">
                <a:latin typeface="Cambria" panose="02040503050406030204" pitchFamily="18" charset="0"/>
                <a:ea typeface="Cambria" panose="02040503050406030204" pitchFamily="18" charset="0"/>
              </a:rPr>
              <a:t> has Christ with Belial, or what has a believer in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common</a:t>
            </a:r>
            <a:r>
              <a:rPr lang="en-US" sz="2400" b="1" i="1" u="sng" dirty="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with an unbeliever</a:t>
            </a:r>
            <a:r>
              <a:rPr lang="en-US" sz="2400" b="1" i="1" dirty="0" smtClean="0">
                <a:latin typeface="Cambria" panose="02040503050406030204" pitchFamily="18" charset="0"/>
                <a:ea typeface="Cambria" panose="02040503050406030204" pitchFamily="18" charset="0"/>
              </a:rPr>
              <a:t>?  Or what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agreement</a:t>
            </a:r>
            <a:r>
              <a:rPr lang="en-US" sz="2400" b="1" i="1" dirty="0" smtClean="0">
                <a:latin typeface="Cambria" panose="02040503050406030204" pitchFamily="18" charset="0"/>
                <a:ea typeface="Cambria" panose="02040503050406030204" pitchFamily="18" charset="0"/>
              </a:rPr>
              <a:t> has the temple of God with idols?”</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6:14-16</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Underscoring the words </a:t>
            </a:r>
            <a:r>
              <a:rPr lang="en-US" sz="2400" b="1" i="1" u="sng" dirty="0" smtClean="0">
                <a:latin typeface="Cambria" panose="02040503050406030204" pitchFamily="18" charset="0"/>
                <a:ea typeface="Cambria" panose="02040503050406030204" pitchFamily="18" charset="0"/>
              </a:rPr>
              <a:t>partnership</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fellowship</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harmony</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common</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agreement</a:t>
            </a:r>
            <a:r>
              <a:rPr lang="en-US" sz="2400" b="1" dirty="0" smtClean="0">
                <a:latin typeface="Cambria" panose="02040503050406030204" pitchFamily="18" charset="0"/>
                <a:ea typeface="Cambria" panose="02040503050406030204" pitchFamily="18" charset="0"/>
              </a:rPr>
              <a:t>.  Together they describe close, intimate, interdependent, shared, and single-minded relationships that take time to develop and are difficult to end. </a:t>
            </a:r>
          </a:p>
          <a:p>
            <a:pPr indent="457200">
              <a:spcAft>
                <a:spcPts val="1200"/>
              </a:spcAft>
            </a:pPr>
            <a:r>
              <a:rPr lang="en-US" sz="2400" b="1" dirty="0" smtClean="0">
                <a:latin typeface="Cambria" panose="02040503050406030204" pitchFamily="18" charset="0"/>
                <a:ea typeface="Cambria" panose="02040503050406030204" pitchFamily="18" charset="0"/>
              </a:rPr>
              <a:t>Believers and unbelievers should never enter into these kind of relationships.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Never!</a:t>
            </a:r>
          </a:p>
        </p:txBody>
      </p:sp>
    </p:spTree>
    <p:extLst>
      <p:ext uri="{BB962C8B-B14F-4D97-AF65-F5344CB8AC3E}">
        <p14:creationId xmlns:p14="http://schemas.microsoft.com/office/powerpoint/2010/main" xmlns="" val="531686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6:14-18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601635" cy="5663089"/>
          </a:xfrm>
          <a:prstGeom prst="rect">
            <a:avLst/>
          </a:prstGeom>
          <a:noFill/>
          <a:effectLst/>
        </p:spPr>
        <p:txBody>
          <a:bodyPr wrap="square" rtlCol="0">
            <a:spAutoFit/>
          </a:bodyPr>
          <a:lstStyle/>
          <a:p>
            <a:pPr indent="457200">
              <a:spcAft>
                <a:spcPts val="1500"/>
              </a:spcAft>
            </a:pPr>
            <a:r>
              <a:rPr lang="en-US" sz="2400" b="1" dirty="0" smtClean="0">
                <a:latin typeface="Cambria" panose="02040503050406030204" pitchFamily="18" charset="0"/>
                <a:ea typeface="Cambria" panose="02040503050406030204" pitchFamily="18" charset="0"/>
              </a:rPr>
              <a:t>Why not?  Because certain things are essentially distinct and fundamentally incompatible. </a:t>
            </a:r>
          </a:p>
          <a:p>
            <a:pPr indent="457200">
              <a:spcAft>
                <a:spcPts val="1500"/>
              </a:spcAft>
            </a:pPr>
            <a:r>
              <a:rPr lang="en-US" sz="2400" b="1" dirty="0" smtClean="0">
                <a:latin typeface="Cambria" panose="02040503050406030204" pitchFamily="18" charset="0"/>
                <a:ea typeface="Cambria" panose="02040503050406030204" pitchFamily="18" charset="0"/>
              </a:rPr>
              <a:t>Believers should not form relationships with unbelievers that would either lead to a compromise of their Christian standards or jeopardize the consistency of their Christian witness. </a:t>
            </a:r>
          </a:p>
          <a:p>
            <a:pPr indent="457200">
              <a:spcAft>
                <a:spcPts val="15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if you are already married to an unbeliever?</a:t>
            </a:r>
          </a:p>
          <a:p>
            <a:pPr indent="457200">
              <a:spcAft>
                <a:spcPts val="1500"/>
              </a:spcAft>
            </a:pPr>
            <a:r>
              <a:rPr lang="en-US" sz="2400" b="1" dirty="0" smtClean="0">
                <a:latin typeface="Cambria" panose="02040503050406030204" pitchFamily="18" charset="0"/>
                <a:ea typeface="Cambria" panose="02040503050406030204" pitchFamily="18" charset="0"/>
              </a:rPr>
              <a:t>Maybe you were not a Christian when you married or you’ve learned more and you’re taking your faith seriously. </a:t>
            </a:r>
          </a:p>
          <a:p>
            <a:pPr indent="457200">
              <a:spcAft>
                <a:spcPts val="1500"/>
              </a:spcAft>
            </a:pPr>
            <a:r>
              <a:rPr lang="en-US" sz="2400" b="1" dirty="0" smtClean="0">
                <a:latin typeface="Cambria" panose="02040503050406030204" pitchFamily="18" charset="0"/>
                <a:ea typeface="Cambria" panose="02040503050406030204" pitchFamily="18" charset="0"/>
              </a:rPr>
              <a:t>Maybe  you entered into a marriage with a person you thought was a believer but who has since proven to be either an unbeliever or a very immature Christian unwilling to grow.</a:t>
            </a:r>
          </a:p>
        </p:txBody>
      </p:sp>
    </p:spTree>
    <p:extLst>
      <p:ext uri="{BB962C8B-B14F-4D97-AF65-F5344CB8AC3E}">
        <p14:creationId xmlns:p14="http://schemas.microsoft.com/office/powerpoint/2010/main" xmlns="" val="7101790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6:14-18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66800"/>
            <a:ext cx="8601635" cy="5139869"/>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You may have entered into your relationship without knowing that believers and unbelievers were not to walk that path of intimacy. </a:t>
            </a:r>
            <a:endPar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Does that mean you should seek to be unhitched – divorced?</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a:t>
            </a:r>
            <a:r>
              <a:rPr lang="en-US" sz="2400" b="1" dirty="0" smtClean="0">
                <a:latin typeface="Cambria" panose="02040503050406030204" pitchFamily="18" charset="0"/>
                <a:ea typeface="Cambria" panose="02040503050406030204" pitchFamily="18" charset="0"/>
              </a:rPr>
              <a:t>  Although Paul warns us against entering into these relationships, once we are married, the principle of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1Corinthians 7:12-13</a:t>
            </a:r>
            <a:r>
              <a:rPr lang="en-US" sz="2400" b="1" dirty="0" smtClean="0">
                <a:latin typeface="Cambria" panose="02040503050406030204" pitchFamily="18" charset="0"/>
                <a:ea typeface="Cambria" panose="02040503050406030204" pitchFamily="18" charset="0"/>
              </a:rPr>
              <a:t> kicks in. </a:t>
            </a:r>
          </a:p>
          <a:p>
            <a:pPr indent="457200">
              <a:spcAft>
                <a:spcPts val="1200"/>
              </a:spcAft>
            </a:pPr>
            <a:r>
              <a:rPr lang="en-US" sz="2400" b="1" dirty="0" smtClean="0">
                <a:latin typeface="Cambria" panose="02040503050406030204" pitchFamily="18" charset="0"/>
                <a:ea typeface="Cambria" panose="02040503050406030204" pitchFamily="18" charset="0"/>
              </a:rPr>
              <a:t>Here, Paul says if your unsaved partner is willing to stay with you, you are to stay in the relationship and become a live-in witness for Christ. </a:t>
            </a:r>
          </a:p>
          <a:p>
            <a:pPr indent="457200">
              <a:spcAft>
                <a:spcPts val="1200"/>
              </a:spcAft>
            </a:pPr>
            <a:r>
              <a:rPr lang="en-US" sz="2400" b="1" dirty="0" smtClean="0">
                <a:latin typeface="Cambria" panose="02040503050406030204" pitchFamily="18" charset="0"/>
                <a:ea typeface="Cambria" panose="02040503050406030204" pitchFamily="18" charset="0"/>
              </a:rPr>
              <a:t> That will not be an easy calling. </a:t>
            </a:r>
          </a:p>
        </p:txBody>
      </p:sp>
    </p:spTree>
    <p:extLst>
      <p:ext uri="{BB962C8B-B14F-4D97-AF65-F5344CB8AC3E}">
        <p14:creationId xmlns:p14="http://schemas.microsoft.com/office/powerpoint/2010/main" xmlns="" val="24383805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01635"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6:14-18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77835"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Like an ox and a donkey plowing together, conflict will inevitably arise and will add increased tension as you try to plow a straight path for Christ. </a:t>
            </a:r>
          </a:p>
          <a:p>
            <a:pPr indent="457200">
              <a:spcAft>
                <a:spcPts val="1200"/>
              </a:spcAft>
            </a:pPr>
            <a:r>
              <a:rPr lang="en-US" sz="2400" b="1" dirty="0" smtClean="0">
                <a:latin typeface="Cambria" panose="02040503050406030204" pitchFamily="18" charset="0"/>
                <a:ea typeface="Cambria" panose="02040503050406030204" pitchFamily="18" charset="0"/>
              </a:rPr>
              <a:t>It will not be easy, but neither should it be considered impossible. </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if you have entered into a contractual or business partnership with an unbeliever?  Should you get out of It?</a:t>
            </a:r>
          </a:p>
          <a:p>
            <a:pPr indent="457200">
              <a:spcAft>
                <a:spcPts val="1200"/>
              </a:spcAft>
            </a:pPr>
            <a:r>
              <a:rPr lang="en-US" sz="2400" b="1" dirty="0" smtClean="0">
                <a:latin typeface="Cambria" panose="02040503050406030204" pitchFamily="18" charset="0"/>
                <a:ea typeface="Cambria" panose="02040503050406030204" pitchFamily="18" charset="0"/>
              </a:rPr>
              <a:t>No!  Paul says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Gal. 3:15</a:t>
            </a:r>
            <a:r>
              <a:rPr lang="en-US" sz="2400" b="1" dirty="0" smtClean="0">
                <a:latin typeface="Cambria" panose="02040503050406030204" pitchFamily="18" charset="0"/>
                <a:ea typeface="Cambria" panose="02040503050406030204" pitchFamily="18" charset="0"/>
              </a:rPr>
              <a:t>, that our human covenants or contracts cannot simply be side aside or annulled.  We must let our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yes</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be</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yes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and our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be</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Matt. 5:37</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If we can be legally and ethically released from a contract, that’s one thing; but following through on our obligations, even foolish ones – is a Christian virtue not easily broken. </a:t>
            </a:r>
          </a:p>
        </p:txBody>
      </p:sp>
    </p:spTree>
    <p:extLst>
      <p:ext uri="{BB962C8B-B14F-4D97-AF65-F5344CB8AC3E}">
        <p14:creationId xmlns:p14="http://schemas.microsoft.com/office/powerpoint/2010/main" xmlns="" val="28365600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01635"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6:14-18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77835" cy="5139869"/>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Verses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16-18</a:t>
            </a:r>
            <a:r>
              <a:rPr lang="en-US" sz="2400" b="1" dirty="0" smtClean="0">
                <a:latin typeface="Cambria" panose="02040503050406030204" pitchFamily="18" charset="0"/>
                <a:ea typeface="Cambria" panose="02040503050406030204" pitchFamily="18" charset="0"/>
              </a:rPr>
              <a:t>, highlights the underlying reason for the prohibition against being bound together with unbelievers. </a:t>
            </a:r>
          </a:p>
          <a:p>
            <a:pPr indent="457200">
              <a:spcAft>
                <a:spcPts val="1200"/>
              </a:spcAft>
            </a:pPr>
            <a:r>
              <a:rPr lang="en-US" sz="2400" b="1" dirty="0" smtClean="0">
                <a:latin typeface="Cambria" panose="02040503050406030204" pitchFamily="18" charset="0"/>
                <a:ea typeface="Cambria" panose="02040503050406030204" pitchFamily="18" charset="0"/>
              </a:rPr>
              <a:t>Here, Paul calls the corporate body of the church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temple of the living God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From the Old Testament, Paul emphasizes the intimate relationship God Himself has with His people: </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will dwell in them” . . . “[I will] walk among them” . . . “I will welcome you” . . . “I will be a father to you” . . . “And you shall be sons and daughters to me”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(6:16-18).</a:t>
            </a:r>
          </a:p>
          <a:p>
            <a:pPr indent="457200">
              <a:spcAft>
                <a:spcPts val="1200"/>
              </a:spcAft>
            </a:pPr>
            <a:r>
              <a:rPr lang="en-US" sz="2400" b="1" dirty="0" smtClean="0">
                <a:latin typeface="Cambria" panose="02040503050406030204" pitchFamily="18" charset="0"/>
                <a:ea typeface="Cambria" panose="02040503050406030204" pitchFamily="18" charset="0"/>
              </a:rPr>
              <a:t>Because of this intimate relationship with the holy God, we should keep ourselves separate from unholy relationships. </a:t>
            </a:r>
          </a:p>
        </p:txBody>
      </p:sp>
    </p:spTree>
    <p:extLst>
      <p:ext uri="{BB962C8B-B14F-4D97-AF65-F5344CB8AC3E}">
        <p14:creationId xmlns:p14="http://schemas.microsoft.com/office/powerpoint/2010/main" xmlns="" val="3943737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01635"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6:14-18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77835" cy="5139869"/>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And, because God is in our midst, we should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come out from their midst</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6:17</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Because God has cleansed us by His sanctifying presence, we should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 touch what is unclean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6:17</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Our relationship with God places us in an intimate, corporate relationship with other believers. </a:t>
            </a:r>
          </a:p>
          <a:p>
            <a:pPr indent="457200">
              <a:spcAft>
                <a:spcPts val="1200"/>
              </a:spcAft>
            </a:pPr>
            <a:r>
              <a:rPr lang="en-US" sz="2400" b="1" dirty="0" smtClean="0">
                <a:latin typeface="Cambria" panose="02040503050406030204" pitchFamily="18" charset="0"/>
                <a:ea typeface="Cambria" panose="02040503050406030204" pitchFamily="18" charset="0"/>
              </a:rPr>
              <a:t>This relationship involves spiritual harmony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6:16</a:t>
            </a:r>
            <a:r>
              <a:rPr lang="en-US" sz="2400" b="1" dirty="0" smtClean="0">
                <a:latin typeface="Cambria" panose="02040503050406030204" pitchFamily="18" charset="0"/>
                <a:ea typeface="Cambria" panose="02040503050406030204" pitchFamily="18" charset="0"/>
              </a:rPr>
              <a:t>), personal purity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6:17</a:t>
            </a:r>
            <a:r>
              <a:rPr lang="en-US" sz="2400" b="1" dirty="0" smtClean="0">
                <a:latin typeface="Cambria" panose="02040503050406030204" pitchFamily="18" charset="0"/>
                <a:ea typeface="Cambria" panose="02040503050406030204" pitchFamily="18" charset="0"/>
              </a:rPr>
              <a:t>), and familial intimacy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6:18</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We are God’s temple, and we should not bring into His temple anything or any relationship that dishonors Him or destroys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harmony</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purity</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intimacy</a:t>
            </a:r>
            <a:r>
              <a:rPr lang="en-US" sz="2400" b="1" dirty="0" smtClean="0">
                <a:latin typeface="Cambria" panose="02040503050406030204" pitchFamily="18" charset="0"/>
                <a:ea typeface="Cambria" panose="02040503050406030204" pitchFamily="18" charset="0"/>
              </a:rPr>
              <a:t> we are meant to experience in the body of Christ, the church.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1417900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572000"/>
            <a:ext cx="8610600" cy="584775"/>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200" b="1" i="1" dirty="0" smtClean="0">
                <a:solidFill>
                  <a:schemeClr val="bg1"/>
                </a:solidFill>
                <a:effectLst>
                  <a:outerShdw blurRad="38100" dist="38100" dir="2700000" algn="tl">
                    <a:srgbClr val="000000">
                      <a:alpha val="43137"/>
                    </a:srgbClr>
                  </a:outerShdw>
                </a:effectLst>
                <a:latin typeface="Constantia" pitchFamily="18" charset="0"/>
              </a:rPr>
              <a:t>Safe Guidelines for Relationships</a:t>
            </a:r>
            <a:endParaRPr lang="en-US" sz="32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smtClean="0">
                <a:effectLst>
                  <a:outerShdw blurRad="38100" dist="38100" dir="2700000" algn="tl">
                    <a:srgbClr val="000000">
                      <a:alpha val="43137"/>
                    </a:srgbClr>
                  </a:outerShdw>
                </a:effectLst>
                <a:latin typeface="Britannic Bold" panose="020B0903060703020204" pitchFamily="34" charset="0"/>
              </a:rPr>
              <a:t>Safe guidelines for relationships</a:t>
            </a:r>
            <a:endParaRPr lang="en-US" sz="20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1"/>
            <a:ext cx="8610600" cy="5348576"/>
          </a:xfrm>
          <a:prstGeom prst="rect">
            <a:avLst/>
          </a:prstGeom>
          <a:noFill/>
          <a:effectLst/>
        </p:spPr>
        <p:txBody>
          <a:bodyPr wrap="square" rtlCol="0">
            <a:spAutoFit/>
          </a:bodyPr>
          <a:lstStyle/>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dirty="0" smtClean="0">
                <a:latin typeface="Cambria" panose="02040503050406030204" pitchFamily="18" charset="0"/>
                <a:ea typeface="Cambria" panose="02040503050406030204" pitchFamily="18" charset="0"/>
              </a:rPr>
              <a:t> closes with a question: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can we stay on the straight and narrow path when it comes to relationships</a:t>
            </a:r>
            <a:r>
              <a:rPr lang="en-US" sz="2400" b="1" i="1" dirty="0" smtClean="0">
                <a:latin typeface="Cambria" panose="02040503050406030204" pitchFamily="18" charset="0"/>
                <a:ea typeface="Cambria" panose="02040503050406030204" pitchFamily="18" charset="0"/>
              </a:rPr>
              <a:t>?"</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He then offers </a:t>
            </a:r>
            <a:r>
              <a:rPr lang="en-US" sz="2400" b="1" i="1" u="sng" dirty="0" smtClean="0">
                <a:latin typeface="Cambria" panose="02040503050406030204" pitchFamily="18" charset="0"/>
                <a:ea typeface="Cambria" panose="02040503050406030204" pitchFamily="18" charset="0"/>
              </a:rPr>
              <a:t>two</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rules</a:t>
            </a:r>
            <a:r>
              <a:rPr lang="en-US" sz="2400" b="1" dirty="0" smtClean="0">
                <a:latin typeface="Cambria" panose="02040503050406030204" pitchFamily="18" charset="0"/>
                <a:ea typeface="Cambria" panose="02040503050406030204" pitchFamily="18" charset="0"/>
              </a:rPr>
              <a:t> of thumb that will help us decide how close to get to the people in our lives.</a:t>
            </a:r>
          </a:p>
          <a:p>
            <a:pPr indent="457200">
              <a:spcAft>
                <a:spcPts val="1200"/>
              </a:spcAft>
              <a:tabLst>
                <a:tab pos="57150" algn="l"/>
                <a:tab pos="171450" algn="l"/>
                <a:tab pos="18288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first is positive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(6:11-13)</a:t>
            </a:r>
            <a:r>
              <a:rPr lang="en-US" sz="2400" b="1" dirty="0" smtClean="0">
                <a:latin typeface="Cambria" panose="02040503050406030204" pitchFamily="18" charset="0"/>
                <a:ea typeface="Cambria" panose="02040503050406030204" pitchFamily="18" charset="0"/>
              </a:rPr>
              <a:t>:  It’s an exhortation, that will strengthen our relationships with other in the church.</a:t>
            </a:r>
          </a:p>
          <a:p>
            <a:pPr indent="457200">
              <a:spcAft>
                <a:spcPts val="1200"/>
              </a:spcAft>
              <a:tabLst>
                <a:tab pos="0" algn="l"/>
                <a:tab pos="171450" algn="l"/>
                <a:tab pos="457200" algn="l"/>
                <a:tab pos="18288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second is negative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(6:14-16):</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It’s a warning against being unequally yoked with unbelievers.</a:t>
            </a:r>
          </a:p>
          <a:p>
            <a:pPr indent="457200">
              <a:spcAft>
                <a:spcPts val="1200"/>
              </a:spcAft>
              <a:tabLst>
                <a:tab pos="342900" algn="l"/>
                <a:tab pos="457200" algn="l"/>
                <a:tab pos="18288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RULE</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unless there is an emotional bond, we cannot experience authenticity in a relationship.</a:t>
            </a:r>
          </a:p>
          <a:p>
            <a:pPr indent="457200">
              <a:spcAft>
                <a:spcPts val="1200"/>
              </a:spcAft>
              <a:tabLst>
                <a:tab pos="57150" algn="l"/>
                <a:tab pos="171450" algn="l"/>
                <a:tab pos="457200" algn="l"/>
                <a:tab pos="1828800" algn="l"/>
              </a:tabLst>
            </a:pPr>
            <a:r>
              <a:rPr lang="en-US" sz="2400" b="1" dirty="0" smtClean="0">
                <a:latin typeface="Cambria" panose="02040503050406030204" pitchFamily="18" charset="0"/>
                <a:ea typeface="Cambria" panose="02040503050406030204" pitchFamily="18" charset="0"/>
              </a:rPr>
              <a:t>All of us are called to closer, more intimate and interdependent relationships with our fellow believers.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a:effectLst>
                  <a:outerShdw blurRad="38100" dist="38100" dir="2700000" algn="tl">
                    <a:srgbClr val="000000">
                      <a:alpha val="43137"/>
                    </a:srgbClr>
                  </a:outerShdw>
                </a:effectLst>
                <a:latin typeface="Britannic Bold" panose="020B0903060703020204" pitchFamily="34" charset="0"/>
              </a:rPr>
              <a:t>Safe guidelines for relationships</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34822" y="1197819"/>
            <a:ext cx="8610600" cy="5509200"/>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Yet the kind of intimacy we are called to experience can’t happen without wholehearted transparency.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It means honesty.  It means open communication.  It means sharing from our hearts and caring through our actions.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By contrast, Paul, had a lopsided relationship with the Corinthians.  He flooded them with affection; they responded with dryness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6:11-13</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He poured into them; they drained him out.  He embraced them with unconditional love; they gave him a cold shoulder and a formal handshake.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Are you in that kind of relationship?  Which side of that uneven relationship are you on? </a:t>
            </a:r>
            <a:endParaRPr lang="en-US" sz="2400"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7565359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a:effectLst>
                  <a:outerShdw blurRad="38100" dist="38100" dir="2700000" algn="tl">
                    <a:srgbClr val="000000">
                      <a:alpha val="43137"/>
                    </a:srgbClr>
                  </a:outerShdw>
                </a:effectLst>
                <a:latin typeface="Britannic Bold" panose="020B0903060703020204" pitchFamily="34" charset="0"/>
              </a:rPr>
              <a:t>Safe guidelines for relationships</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34822" y="1197819"/>
            <a:ext cx="8610600" cy="4093428"/>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If </a:t>
            </a:r>
            <a:r>
              <a:rPr lang="en-US" sz="2400" b="1" dirty="0">
                <a:latin typeface="Cambria" panose="02040503050406030204" pitchFamily="18" charset="0"/>
                <a:ea typeface="Cambria" panose="02040503050406030204" pitchFamily="18" charset="0"/>
              </a:rPr>
              <a:t>you are cold to another’s warmth – whether in church, in your family, or </a:t>
            </a:r>
            <a:r>
              <a:rPr lang="en-US" sz="2400" b="1" dirty="0" smtClean="0">
                <a:latin typeface="Cambria" panose="02040503050406030204" pitchFamily="18" charset="0"/>
                <a:ea typeface="Cambria" panose="02040503050406030204" pitchFamily="18" charset="0"/>
              </a:rPr>
              <a:t>your marriage – that kind of relationship cannot continue without causing severe problems. </a:t>
            </a:r>
            <a:endParaRPr lang="en-US" sz="2400" dirty="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Likewise, if you are pouring into a relationship and the other person is not reciprocating your affections, you may need to ask yourself whether it is an authentic relationship based on mutual love and trust, or a shallow substitute.</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In either case, pray for wisdom concerning how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you</a:t>
            </a:r>
            <a:r>
              <a:rPr lang="en-US" sz="2400" b="1" dirty="0" smtClean="0">
                <a:latin typeface="Cambria" panose="02040503050406030204" pitchFamily="18" charset="0"/>
                <a:ea typeface="Cambria" panose="02040503050406030204" pitchFamily="18" charset="0"/>
              </a:rPr>
              <a:t> can mend inequality and bring the relationship to a place of health and stability (Rom 12:18).</a:t>
            </a:r>
            <a:endParaRPr lang="en-US" sz="2400"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99694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6200"/>
            <a:ext cx="9144000" cy="6934200"/>
          </a:xfrm>
          <a:prstGeom prst="rect">
            <a:avLst/>
          </a:prstGeom>
        </p:spPr>
      </p:pic>
      <p:sp>
        <p:nvSpPr>
          <p:cNvPr id="17" name="TextBox 16"/>
          <p:cNvSpPr txBox="1"/>
          <p:nvPr/>
        </p:nvSpPr>
        <p:spPr>
          <a:xfrm rot="21445311">
            <a:off x="472801" y="3032454"/>
            <a:ext cx="6103539" cy="830997"/>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Good Relationships and Bad Partnerships 6:11-18 </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a:effectLst>
                  <a:outerShdw blurRad="38100" dist="38100" dir="2700000" algn="tl">
                    <a:srgbClr val="000000">
                      <a:alpha val="43137"/>
                    </a:srgbClr>
                  </a:outerShdw>
                </a:effectLst>
                <a:latin typeface="Britannic Bold" panose="020B0903060703020204" pitchFamily="34" charset="0"/>
              </a:rPr>
              <a:t>Safe guidelines for relationships</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610600" cy="5431513"/>
          </a:xfrm>
          <a:prstGeom prst="rect">
            <a:avLst/>
          </a:prstGeom>
          <a:noFill/>
          <a:effectLst/>
        </p:spPr>
        <p:txBody>
          <a:bodyPr wrap="square" rtlCol="0">
            <a:spAutoFit/>
          </a:bodyPr>
          <a:lstStyle/>
          <a:p>
            <a:pPr indent="457200">
              <a:spcAft>
                <a:spcPts val="1200"/>
              </a:spcAft>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RULE</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unless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there is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equality, we dare not be bound in a partnership.</a:t>
            </a:r>
            <a:endParaRPr lang="en-US" sz="2400" b="1" dirty="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Unless your spiritual values and goals strongly agree with those of a potential partner – whether in marriage, business, or some other partnership – getting involve in a deep and permanent relationship will be like yoking a donkey to an ox.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You will always be out of step with each other.  One will be doing the heavy pulling while dragging the other along.  And you will never be able to plow in a straight line.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If you have found yourself cozying up too close to an unbeliever in a friendship, romantic relationship, or business partnership, ask yourself a few questions.</a:t>
            </a:r>
            <a:endParaRPr lang="en-US" sz="2400"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38678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a:effectLst>
                  <a:outerShdw blurRad="38100" dist="38100" dir="2700000" algn="tl">
                    <a:srgbClr val="000000">
                      <a:alpha val="43137"/>
                    </a:srgbClr>
                  </a:outerShdw>
                </a:effectLst>
                <a:latin typeface="Britannic Bold" panose="020B0903060703020204" pitchFamily="34" charset="0"/>
              </a:rPr>
              <a:t>Safe guidelines for relationships</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66240"/>
            <a:ext cx="8610600" cy="5663089"/>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Why am I drawn to this person?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Have I compromised my biblical principles as a result of this relationship?  How?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Is this relationship affecting my current relationships with other believers?</a:t>
            </a:r>
            <a:endParaRPr lang="en-US" sz="2400" b="1" dirty="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Before God and with His help, do I need to put the brakes on in this relationship before it gets too intimate or becomes permanent.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God has designed us for close relationships, but His desire is for them to be healthy, wholesome, pure, supportive and balanced.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When they become unhealthy, destructive or lopsided,     it is time to address them head on. </a:t>
            </a:r>
            <a:endParaRPr lang="en-US" sz="2400"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441388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000" dirty="0">
                <a:effectLst>
                  <a:outerShdw blurRad="38100" dist="38100" dir="2700000" algn="tl">
                    <a:srgbClr val="000000">
                      <a:alpha val="43137"/>
                    </a:srgbClr>
                  </a:outerShdw>
                </a:effectLst>
                <a:latin typeface="Britannic Bold" panose="020B0903060703020204" pitchFamily="34" charset="0"/>
              </a:rPr>
              <a:t>Safe guidelines for relationships</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1"/>
            <a:ext cx="8610600" cy="2462213"/>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Our relationships ultimately exist for God’s glory – either to shine as lights in a darkened world </a:t>
            </a:r>
            <a:r>
              <a:rPr lang="en-US" sz="2400" b="1" smtClean="0">
                <a:latin typeface="Cambria" panose="02040503050406030204" pitchFamily="18" charset="0"/>
                <a:ea typeface="Cambria" panose="02040503050406030204" pitchFamily="18" charset="0"/>
              </a:rPr>
              <a:t>or to deepen </a:t>
            </a:r>
            <a:r>
              <a:rPr lang="en-US" sz="2400" b="1" dirty="0" smtClean="0">
                <a:latin typeface="Cambria" panose="02040503050406030204" pitchFamily="18" charset="0"/>
                <a:ea typeface="Cambria" panose="02040503050406030204" pitchFamily="18" charset="0"/>
              </a:rPr>
              <a:t>intimacy in the church. </a:t>
            </a:r>
            <a:endParaRPr lang="en-US" sz="2400" b="1" dirty="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Don’t let the darkness dim your light, and don’t let shallow relationships with other believers weaken the body of Christ. </a:t>
            </a:r>
          </a:p>
        </p:txBody>
      </p:sp>
    </p:spTree>
    <p:extLst>
      <p:ext uri="{BB962C8B-B14F-4D97-AF65-F5344CB8AC3E}">
        <p14:creationId xmlns:p14="http://schemas.microsoft.com/office/powerpoint/2010/main" xmlns="" val="6317669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219200" y="228600"/>
            <a:ext cx="66294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5105400"/>
            <a:ext cx="7848600" cy="584775"/>
          </a:xfrm>
          <a:prstGeom prst="rect">
            <a:avLst/>
          </a:prstGeom>
          <a:noFill/>
          <a:effectLst>
            <a:outerShdw blurRad="25400" dist="38100" dir="192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Good Relationships and Bad Partnerships</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6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a:effectLst>
            <a:outerShdw blurRad="25400" dist="38100" dir="18000000" rotWithShape="0">
              <a:schemeClr val="tx1"/>
            </a:outerShdw>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 May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a:noFill/>
          <a:effectLst/>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endParaRPr>
          </a:p>
        </p:txBody>
      </p:sp>
      <p:sp>
        <p:nvSpPr>
          <p:cNvPr id="4" name="TextBox 3"/>
          <p:cNvSpPr txBox="1"/>
          <p:nvPr/>
        </p:nvSpPr>
        <p:spPr>
          <a:xfrm>
            <a:off x="304800" y="2133601"/>
            <a:ext cx="8534400" cy="3354765"/>
          </a:xfrm>
          <a:prstGeom prst="rect">
            <a:avLst/>
          </a:prstGeom>
          <a:noFill/>
          <a:effectLst/>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effectLst>
                  <a:outerShdw blurRad="12700" dist="25400" dir="18900000" algn="bl" rotWithShape="0">
                    <a:schemeClr val="tx1"/>
                  </a:outerShdw>
                </a:effectLst>
                <a:latin typeface="Britannic Bold" pitchFamily="34" charset="0"/>
              </a:rPr>
              <a:t>Before next class, read the below chapters in the KJV and in one other versions of the Bible, i.e., NIV, NRSV, TLB,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7:1 – </a:t>
            </a:r>
            <a:r>
              <a:rPr lang="en-US" sz="2800" b="1" dirty="0">
                <a:solidFill>
                  <a:prstClr val="black"/>
                </a:solidFill>
                <a:effectLst>
                  <a:outerShdw blurRad="38100" dist="38100" dir="2700000" algn="tl">
                    <a:srgbClr val="000000">
                      <a:alpha val="43137"/>
                    </a:srgbClr>
                  </a:outerShdw>
                </a:effectLst>
                <a:latin typeface="Cambria" pitchFamily="18" charset="0"/>
              </a:rPr>
              <a:t>7</a:t>
            </a:r>
            <a:r>
              <a:rPr lang="en-US" sz="2800" b="1" dirty="0" smtClean="0">
                <a:solidFill>
                  <a:prstClr val="black"/>
                </a:solidFill>
                <a:effectLst>
                  <a:outerShdw blurRad="38100" dist="38100" dir="2700000" algn="tl">
                    <a:srgbClr val="000000">
                      <a:alpha val="43137"/>
                    </a:srgbClr>
                  </a:outerShdw>
                </a:effectLst>
                <a:latin typeface="Cambria" pitchFamily="18" charset="0"/>
              </a:rPr>
              <a:t>                                </a:t>
            </a:r>
          </a:p>
          <a:p>
            <a:pPr marL="274320" indent="-274320" algn="ctr"/>
            <a:r>
              <a:rPr lang="en-US" sz="2800" b="1" dirty="0" smtClean="0">
                <a:solidFill>
                  <a:prstClr val="black"/>
                </a:solidFill>
                <a:effectLst>
                  <a:outerShdw blurRad="38100" dist="38100" dir="2700000" algn="tl">
                    <a:srgbClr val="000000">
                      <a:alpha val="43137"/>
                    </a:srgbClr>
                  </a:outerShdw>
                </a:effectLst>
                <a:latin typeface="Cambria" pitchFamily="18" charset="0"/>
              </a:rPr>
              <a:t>Reverence for God, Respect for Others, </a:t>
            </a:r>
          </a:p>
          <a:p>
            <a:pPr marL="274320" indent="-274320" algn="ctr"/>
            <a:r>
              <a:rPr lang="en-US" sz="2800" b="1" dirty="0" smtClean="0">
                <a:solidFill>
                  <a:prstClr val="black"/>
                </a:solidFill>
                <a:effectLst>
                  <a:outerShdw blurRad="38100" dist="38100" dir="2700000" algn="tl">
                    <a:srgbClr val="000000">
                      <a:alpha val="43137"/>
                    </a:srgbClr>
                  </a:outerShdw>
                </a:effectLst>
                <a:latin typeface="Cambria" pitchFamily="18" charset="0"/>
              </a:rPr>
              <a:t>Relief from Distress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62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13765" y="1143001"/>
            <a:ext cx="8686800" cy="5616922"/>
          </a:xfrm>
          <a:prstGeom prst="rect">
            <a:avLst/>
          </a:prstGeom>
          <a:noFill/>
          <a:effectLst/>
        </p:spPr>
        <p:txBody>
          <a:bodyPr wrap="square" rtlCol="0">
            <a:spAutoFit/>
          </a:bodyPr>
          <a:lstStyle/>
          <a:p>
            <a:pPr indent="457200">
              <a:spcAft>
                <a:spcPts val="1200"/>
              </a:spcAf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 . </a:t>
            </a:r>
            <a:r>
              <a:rPr lang="en-US" sz="2350" b="1" dirty="0" smtClean="0">
                <a:latin typeface="Cambria" panose="02040503050406030204" pitchFamily="18" charset="0"/>
                <a:ea typeface="Cambria" panose="02040503050406030204" pitchFamily="18" charset="0"/>
              </a:rPr>
              <a:t>opens our study with what I consider a noteworthy exposé on our connections to one another.  </a:t>
            </a:r>
          </a:p>
          <a:p>
            <a:pPr indent="457200">
              <a:spcAft>
                <a:spcPts val="1200"/>
              </a:spcAft>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says</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350" b="1" dirty="0" smtClean="0">
                <a:latin typeface="Cambria" panose="02040503050406030204" pitchFamily="18" charset="0"/>
                <a:ea typeface="Cambria" panose="02040503050406030204" pitchFamily="18" charset="0"/>
              </a:rPr>
              <a:t>  It doesn’t take people long to realize that this world runs on relationships.  Each person came into existence because of a relationship between a mother and a father.</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As we grow up, we have either good or poor relationships with our parents and family.  Throughout our lives, we make, cultivate, ruin, start, and end relationships. We humans are relational beings.</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This should come as no surprise to Christians, because of the truth that God exists in a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trinity</a:t>
            </a:r>
            <a:r>
              <a:rPr lang="en-US" sz="2350" b="1" dirty="0" smtClean="0">
                <a:latin typeface="Cambria" panose="02040503050406030204" pitchFamily="18" charset="0"/>
                <a:ea typeface="Cambria" panose="02040503050406030204" pitchFamily="18" charset="0"/>
              </a:rPr>
              <a:t>.  Of all the religions in the world, Christianity is the only one with a God who, in and of Himself, exists in eternal relationship with Himself: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Father</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Son</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Holy Spirit</a:t>
            </a:r>
            <a:r>
              <a:rPr lang="en-US" sz="2350" b="1" dirty="0" smtClean="0">
                <a:latin typeface="Cambria" panose="02040503050406030204" pitchFamily="18" charset="0"/>
                <a:ea typeface="Cambria" panose="02040503050406030204" pitchFamily="18" charset="0"/>
              </a:rPr>
              <a:t>.</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83777" y="1066800"/>
            <a:ext cx="8816788" cy="5616922"/>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As creatures uniquely created according to the image and likeness of God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 1:26-27</a:t>
            </a:r>
            <a:r>
              <a:rPr lang="en-US" sz="2350" b="1" dirty="0" smtClean="0">
                <a:latin typeface="Cambria" panose="02040503050406030204" pitchFamily="18" charset="0"/>
                <a:ea typeface="Cambria" panose="02040503050406030204" pitchFamily="18" charset="0"/>
              </a:rPr>
              <a:t>), we naturally reflect the unity and distinction of the triune Godhead.  We were created to live in relationship with God and with one another. </a:t>
            </a:r>
          </a:p>
          <a:p>
            <a:pPr indent="457200">
              <a:spcAft>
                <a:spcPts val="1200"/>
              </a:spcAft>
            </a:pPr>
            <a:r>
              <a:rPr lang="en-US" sz="2350" b="1" dirty="0" smtClean="0">
                <a:latin typeface="Cambria" panose="02040503050406030204" pitchFamily="18" charset="0"/>
                <a:ea typeface="Cambria" panose="02040503050406030204" pitchFamily="18" charset="0"/>
              </a:rPr>
              <a:t>God’s Word, the Bible, is filled with accounts of relationships between people: people loving, fighting, praying, planning, laughing and singing. </a:t>
            </a:r>
          </a:p>
          <a:p>
            <a:pPr indent="457200">
              <a:spcAft>
                <a:spcPts val="1200"/>
              </a:spcAft>
            </a:pPr>
            <a:r>
              <a:rPr lang="en-US" sz="2350" b="1" dirty="0" smtClean="0">
                <a:latin typeface="Cambria" panose="02040503050406030204" pitchFamily="18" charset="0"/>
                <a:ea typeface="Cambria" panose="02040503050406030204" pitchFamily="18" charset="0"/>
              </a:rPr>
              <a:t>People grieving and sorrowing, people relating for good or bad.  The Old Testament Law managed the Israelites’ relationship with God and with others.</a:t>
            </a:r>
          </a:p>
          <a:p>
            <a:pPr indent="457200">
              <a:spcAft>
                <a:spcPts val="1200"/>
              </a:spcAft>
            </a:pPr>
            <a:r>
              <a:rPr lang="en-US" sz="2350" b="1" dirty="0" smtClean="0">
                <a:latin typeface="Cambria" panose="02040503050406030204" pitchFamily="18" charset="0"/>
                <a:ea typeface="Cambria" panose="02040503050406030204" pitchFamily="18" charset="0"/>
              </a:rPr>
              <a:t>In fact, Jesus summed up the whole Law in terms of relationship: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 the Lord you God with all your heart, and with all your soul, and with all your mind . . . Love your neighbor as yourself</a:t>
            </a:r>
            <a:r>
              <a:rPr lang="en-US" sz="2350" b="1" i="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Matt. 22:37, 39</a:t>
            </a:r>
            <a:r>
              <a:rPr lang="en-US" sz="2350" b="1" dirty="0" smtClean="0">
                <a:latin typeface="Cambria" panose="02040503050406030204" pitchFamily="18" charset="0"/>
                <a:ea typeface="Cambria" panose="02040503050406030204" pitchFamily="18" charset="0"/>
              </a:rPr>
              <a:t>).</a:t>
            </a:r>
          </a:p>
        </p:txBody>
      </p:sp>
      <p:sp>
        <p:nvSpPr>
          <p:cNvPr id="6" name="Title 1"/>
          <p:cNvSpPr>
            <a:spLocks noGrp="1"/>
          </p:cNvSpPr>
          <p:nvPr>
            <p:ph type="title"/>
          </p:nvPr>
        </p:nvSpPr>
        <p:spPr>
          <a:xfrm>
            <a:off x="2286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13765" y="1035424"/>
            <a:ext cx="8686800" cy="4532010"/>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Our lives are formed and transformed through a series of relationships. Yet, bad company can corrupt us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 15:33</a:t>
            </a:r>
            <a:r>
              <a:rPr lang="en-US" sz="2350" b="1" dirty="0" smtClean="0">
                <a:latin typeface="Cambria" panose="02040503050406030204" pitchFamily="18" charset="0"/>
                <a:ea typeface="Cambria" panose="02040503050406030204" pitchFamily="18" charset="0"/>
              </a:rPr>
              <a:t>), and good friends can strengthen us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Prov. 18:24</a:t>
            </a:r>
            <a:r>
              <a:rPr lang="en-US" sz="2350" b="1" dirty="0" smtClean="0">
                <a:latin typeface="Cambria" panose="02040503050406030204" pitchFamily="18" charset="0"/>
                <a:ea typeface="Cambria" panose="02040503050406030204" pitchFamily="18" charset="0"/>
              </a:rPr>
              <a:t>). </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Close relationships with other believers must be sought, mended, and strengthened in order for the whole church to grow.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At the same time, close relationships with unbelievers who have a completely different worldview and an opposite set of priorities then we do must be maintained with caution.</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Paul addresses both of these issues in </a:t>
            </a:r>
            <a:r>
              <a:rPr lang="en-US" sz="2350" b="1" dirty="0">
                <a:latin typeface="Cambria" panose="02040503050406030204" pitchFamily="18" charset="0"/>
                <a:ea typeface="Cambria" panose="02040503050406030204" pitchFamily="18" charset="0"/>
              </a:rPr>
              <a:t>our </a:t>
            </a:r>
            <a:r>
              <a:rPr lang="en-US" sz="2350" b="1" dirty="0" smtClean="0">
                <a:latin typeface="Cambria" panose="02040503050406030204" pitchFamily="18" charset="0"/>
                <a:ea typeface="Cambria" panose="02040503050406030204" pitchFamily="18" charset="0"/>
              </a:rPr>
              <a:t>lesson—good relationships and bad partnerships—in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Corinthian 6:11-18</a:t>
            </a:r>
            <a:r>
              <a:rPr lang="en-US" sz="2350" b="1" dirty="0" smtClean="0">
                <a:latin typeface="Cambria" panose="02040503050406030204" pitchFamily="18" charset="0"/>
                <a:ea typeface="Cambria" panose="02040503050406030204" pitchFamily="18" charset="0"/>
              </a:rPr>
              <a:t>.</a:t>
            </a:r>
          </a:p>
        </p:txBody>
      </p:sp>
      <p:sp>
        <p:nvSpPr>
          <p:cNvPr id="6"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690911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61950" y="1219200"/>
            <a:ext cx="8496748" cy="2339102"/>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11</a:t>
            </a:r>
            <a:r>
              <a:rPr lang="en-US" sz="2800" i="1" dirty="0" smtClean="0">
                <a:latin typeface="Georgia" panose="02040502050405020303" pitchFamily="18" charset="0"/>
              </a:rPr>
              <a:t>O </a:t>
            </a:r>
            <a:r>
              <a:rPr lang="en-US" sz="2800" i="1" dirty="0">
                <a:latin typeface="Georgia" panose="02040502050405020303" pitchFamily="18" charset="0"/>
              </a:rPr>
              <a:t>Corinthians!  We have spoken openly </a:t>
            </a:r>
            <a:r>
              <a:rPr lang="en-US" sz="2800" i="1" dirty="0" smtClean="0">
                <a:latin typeface="Georgia" panose="02040502050405020303" pitchFamily="18" charset="0"/>
              </a:rPr>
              <a:t>to you, our </a:t>
            </a:r>
            <a:r>
              <a:rPr lang="en-US" sz="2800" i="1" dirty="0">
                <a:latin typeface="Georgia" panose="02040502050405020303" pitchFamily="18" charset="0"/>
              </a:rPr>
              <a:t>heart is wide open.  </a:t>
            </a:r>
            <a:r>
              <a:rPr lang="en-US" sz="2800" b="1" baseline="30000" dirty="0" smtClean="0">
                <a:effectLst>
                  <a:outerShdw blurRad="38100" dist="38100" dir="2700000" algn="tl">
                    <a:srgbClr val="000000">
                      <a:alpha val="43137"/>
                    </a:srgbClr>
                  </a:outerShdw>
                </a:effectLst>
                <a:latin typeface="Georgia" panose="02040502050405020303" pitchFamily="18" charset="0"/>
              </a:rPr>
              <a:t>12</a:t>
            </a:r>
            <a:r>
              <a:rPr lang="en-US" sz="2800" i="1" dirty="0" smtClean="0">
                <a:latin typeface="Georgia" panose="02040502050405020303" pitchFamily="18" charset="0"/>
              </a:rPr>
              <a:t>You </a:t>
            </a:r>
            <a:r>
              <a:rPr lang="en-US" sz="2800" i="1" dirty="0">
                <a:latin typeface="Georgia" panose="02040502050405020303" pitchFamily="18" charset="0"/>
              </a:rPr>
              <a:t>are not restricted by us, but you are restricted </a:t>
            </a:r>
            <a:r>
              <a:rPr lang="en-US" sz="2800" i="1" dirty="0" smtClean="0">
                <a:latin typeface="Georgia" panose="02040502050405020303" pitchFamily="18" charset="0"/>
              </a:rPr>
              <a:t>by our own affections.  </a:t>
            </a:r>
            <a:r>
              <a:rPr lang="en-US" sz="2800" b="1" baseline="30000" dirty="0" smtClean="0">
                <a:effectLst>
                  <a:outerShdw blurRad="38100" dist="38100" dir="2700000" algn="tl">
                    <a:srgbClr val="000000">
                      <a:alpha val="43137"/>
                    </a:srgbClr>
                  </a:outerShdw>
                </a:effectLst>
                <a:latin typeface="Georgia" panose="02040502050405020303" pitchFamily="18" charset="0"/>
              </a:rPr>
              <a:t>13</a:t>
            </a:r>
            <a:r>
              <a:rPr lang="en-US" sz="2800" i="1" dirty="0" smtClean="0">
                <a:latin typeface="Georgia" panose="02040502050405020303" pitchFamily="18" charset="0"/>
              </a:rPr>
              <a:t>Now </a:t>
            </a:r>
            <a:r>
              <a:rPr lang="en-US" sz="2800" i="1" dirty="0">
                <a:latin typeface="Georgia" panose="02040502050405020303" pitchFamily="18" charset="0"/>
              </a:rPr>
              <a:t>in return for the same (I speak as to children), you also be open.</a:t>
            </a:r>
          </a:p>
        </p:txBody>
      </p:sp>
      <p:sp>
        <p:nvSpPr>
          <p:cNvPr id="6" name="Title 1"/>
          <p:cNvSpPr>
            <a:spLocks noGrp="1"/>
          </p:cNvSpPr>
          <p:nvPr>
            <p:ph type="title"/>
          </p:nvPr>
        </p:nvSpPr>
        <p:spPr>
          <a:xfrm>
            <a:off x="381000" y="152400"/>
            <a:ext cx="850392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6934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047750"/>
            <a:ext cx="8686799"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the opening of this letter, Paul reiterated his commitment to the Corinthian Christians, then he goes on to clear up some misunderstandings in their perception of him and his authority as an apostle. </a:t>
            </a:r>
          </a:p>
          <a:p>
            <a:pPr>
              <a:spcAft>
                <a:spcPts val="1200"/>
              </a:spcAft>
              <a:tabLst>
                <a:tab pos="114300" algn="l"/>
                <a:tab pos="457200" algn="l"/>
              </a:tabLst>
            </a:pPr>
            <a:r>
              <a:rPr lang="en-US" sz="2400" b="1" dirty="0" smtClean="0">
                <a:latin typeface="Cambria" pitchFamily="18" charset="0"/>
              </a:rPr>
              <a:t>		Some people were upset with Paul because they believed he had not followed through on his wish to visit them when he hoped. </a:t>
            </a:r>
          </a:p>
          <a:p>
            <a:pPr indent="403225">
              <a:spcAft>
                <a:spcPts val="1200"/>
              </a:spcAft>
            </a:pPr>
            <a:r>
              <a:rPr lang="en-US" sz="2400" b="1" dirty="0" smtClean="0">
                <a:latin typeface="Cambria" pitchFamily="18" charset="0"/>
              </a:rPr>
              <a:t>They had taken his intended itinerary as an ironclad promise, so when circumstances prevented him from  keeping to his original plan, the Corinthians mistakenly   took that for being fickle or undependable.</a:t>
            </a:r>
          </a:p>
          <a:p>
            <a:pPr indent="403225">
              <a:spcAft>
                <a:spcPts val="1200"/>
              </a:spcAft>
            </a:pPr>
            <a:r>
              <a:rPr lang="en-US" sz="2400" b="1" dirty="0" smtClean="0">
                <a:latin typeface="Cambria" pitchFamily="18" charset="0"/>
              </a:rPr>
              <a:t>It did not help that these charges were exaggerated by Paul’s opponents in Corinth, the Judaizing Christians, trying to steer the church away from Paul’s teaching.  </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68942" y="139701"/>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6:11-13</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8942" y="1184088"/>
            <a:ext cx="8592670" cy="5355312"/>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The </a:t>
            </a:r>
            <a:r>
              <a:rPr lang="en-US" sz="2400" b="1" dirty="0" err="1" smtClean="0">
                <a:latin typeface="Cambria" panose="02040503050406030204" pitchFamily="18" charset="0"/>
                <a:ea typeface="Cambria" panose="02040503050406030204" pitchFamily="18" charset="0"/>
              </a:rPr>
              <a:t>Judaizer’s</a:t>
            </a:r>
            <a:r>
              <a:rPr lang="en-US" sz="2400" b="1" dirty="0" smtClean="0">
                <a:latin typeface="Cambria" panose="02040503050406030204" pitchFamily="18" charset="0"/>
                <a:ea typeface="Cambria" panose="02040503050406030204" pitchFamily="18" charset="0"/>
              </a:rPr>
              <a:t> themselves were trying to live with one foot in the new covenant and one foot in the old – the church and the synagogue, Christianity and Judaism. </a:t>
            </a:r>
          </a:p>
          <a:p>
            <a:pPr indent="457200">
              <a:spcAft>
                <a:spcPts val="1200"/>
              </a:spcAft>
              <a:tabLst>
                <a:tab pos="457200" algn="l"/>
              </a:tabLst>
            </a:pPr>
            <a:r>
              <a:rPr lang="en-US" sz="2400" b="1" dirty="0" smtClean="0">
                <a:latin typeface="Cambria" pitchFamily="18" charset="0"/>
              </a:rPr>
              <a:t>This kind of syncretism demanded compromises in  Christian doctrine and practice, compromises that destroyed the essence of the gospel of salvation by grace through faith.</a:t>
            </a:r>
            <a:endParaRPr lang="en-US" sz="240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itchFamily="18" charset="0"/>
              </a:rPr>
              <a:t>Between chapters </a:t>
            </a:r>
            <a:r>
              <a:rPr lang="en-US" sz="2400" b="1" dirty="0" smtClean="0">
                <a:effectLst>
                  <a:outerShdw blurRad="38100" dist="38100" dir="2700000" algn="tl">
                    <a:srgbClr val="000000">
                      <a:alpha val="43137"/>
                    </a:srgbClr>
                  </a:outerShdw>
                </a:effectLst>
                <a:latin typeface="Cambria" pitchFamily="18" charset="0"/>
              </a:rPr>
              <a:t>2</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6</a:t>
            </a:r>
            <a:r>
              <a:rPr lang="en-US" sz="2400" b="1" dirty="0" smtClean="0">
                <a:latin typeface="Cambria" pitchFamily="18" charset="0"/>
              </a:rPr>
              <a:t>, Paul deviates from his original discussion concerning his relationship with the Corinthians; and turns to a related, yet subordinate, issue: </a:t>
            </a:r>
            <a:r>
              <a:rPr lang="en-US" sz="2400" b="1" i="1" dirty="0" smtClean="0">
                <a:effectLst>
                  <a:outerShdw blurRad="38100" dist="38100" dir="2700000" algn="tl">
                    <a:srgbClr val="000000">
                      <a:alpha val="43137"/>
                    </a:srgbClr>
                  </a:outerShdw>
                </a:effectLst>
                <a:latin typeface="Cambria" pitchFamily="18" charset="0"/>
              </a:rPr>
              <a:t>the makings of an effective ministry</a:t>
            </a:r>
            <a:r>
              <a:rPr lang="en-US" sz="2400" b="1" dirty="0" smtClean="0">
                <a:latin typeface="Cambria" pitchFamily="18" charset="0"/>
              </a:rPr>
              <a:t>.  </a:t>
            </a:r>
          </a:p>
          <a:p>
            <a:pPr indent="457200">
              <a:spcAft>
                <a:spcPts val="1200"/>
              </a:spcAft>
              <a:tabLst>
                <a:tab pos="457200" algn="l"/>
              </a:tabLst>
            </a:pPr>
            <a:r>
              <a:rPr lang="en-US" sz="2400" b="1" dirty="0" smtClean="0">
                <a:latin typeface="Cambria" pitchFamily="18" charset="0"/>
              </a:rPr>
              <a:t>Since ministry is about </a:t>
            </a:r>
            <a:r>
              <a:rPr lang="en-US" sz="2400" b="1" u="sng" dirty="0" smtClean="0">
                <a:latin typeface="Cambria" pitchFamily="18" charset="0"/>
              </a:rPr>
              <a:t>people</a:t>
            </a:r>
            <a:r>
              <a:rPr lang="en-US" sz="2400" b="1" dirty="0" smtClean="0">
                <a:latin typeface="Cambria" pitchFamily="18" charset="0"/>
              </a:rPr>
              <a:t>; and evangelism and discipleship involves working with </a:t>
            </a:r>
            <a:r>
              <a:rPr lang="en-US" sz="2400" b="1" u="sng" dirty="0" smtClean="0">
                <a:latin typeface="Cambria" pitchFamily="18" charset="0"/>
              </a:rPr>
              <a:t>people</a:t>
            </a:r>
            <a:r>
              <a:rPr lang="en-US" sz="2400" b="1" dirty="0" smtClean="0">
                <a:latin typeface="Cambria" pitchFamily="18" charset="0"/>
              </a:rPr>
              <a:t>.  </a:t>
            </a:r>
            <a:endParaRPr lang="en-US" sz="2400" b="1" dirty="0" smtClean="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39311300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51853</TotalTime>
  <Words>3112</Words>
  <Application>Microsoft Office PowerPoint</Application>
  <PresentationFormat>On-screen Show (4:3)</PresentationFormat>
  <Paragraphs>192</Paragraphs>
  <Slides>34</Slides>
  <Notes>31</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Trek</vt:lpstr>
      <vt:lpstr>1_Trek</vt:lpstr>
      <vt:lpstr>Slide 1</vt:lpstr>
      <vt:lpstr>2 Corinthians Introduction</vt:lpstr>
      <vt:lpstr>Slide 3</vt:lpstr>
      <vt:lpstr>2 Corinthians - Lesson Overview</vt:lpstr>
      <vt:lpstr>2 Corinthians - Lesson Overview</vt:lpstr>
      <vt:lpstr>2 Corinthians - Lesson Overview</vt:lpstr>
      <vt:lpstr>2 Corinthians 6:11-13</vt:lpstr>
      <vt:lpstr>2 Corinthians 6:11-13</vt:lpstr>
      <vt:lpstr>2 Corinthians 6:11-13</vt:lpstr>
      <vt:lpstr>2 Corinthians 6:11-13</vt:lpstr>
      <vt:lpstr>2 Corinthians 6:11-13</vt:lpstr>
      <vt:lpstr>2 Corinthians 6:11-13</vt:lpstr>
      <vt:lpstr>2 Corinthians 6:11-13</vt:lpstr>
      <vt:lpstr>2 Corinthians 6:14-18</vt:lpstr>
      <vt:lpstr>2 Corinthians 6:14-18</vt:lpstr>
      <vt:lpstr>2 Corinthians 6:14-18</vt:lpstr>
      <vt:lpstr>2 Corinthians 6:14-18</vt:lpstr>
      <vt:lpstr>2 Corinthians 6:14-18</vt:lpstr>
      <vt:lpstr>2 Corinthians 6:14-18</vt:lpstr>
      <vt:lpstr>2 Corinthians 6:14-18</vt:lpstr>
      <vt:lpstr>2 Corinthians 6:14-18</vt:lpstr>
      <vt:lpstr>2 Corinthians 6:14-18</vt:lpstr>
      <vt:lpstr>2 Corinthians 6:14-18</vt:lpstr>
      <vt:lpstr>2 Corinthians 6:14-18</vt:lpstr>
      <vt:lpstr>2 Corinthians 6:14-18</vt:lpstr>
      <vt:lpstr>Slide 26</vt:lpstr>
      <vt:lpstr>Application – Safe guidelines for relationships</vt:lpstr>
      <vt:lpstr>Application – Safe guidelines for relationships</vt:lpstr>
      <vt:lpstr>Application – Safe guidelines for relationships</vt:lpstr>
      <vt:lpstr>Application – Safe guidelines for relationships</vt:lpstr>
      <vt:lpstr>Application – Safe guidelines for relationships</vt:lpstr>
      <vt:lpstr>Application – Safe guidelines for relationships</vt:lpstr>
      <vt:lpstr>Slide 33</vt:lpstr>
      <vt:lpstr>Slide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9572</cp:revision>
  <cp:lastPrinted>2023-05-06T01:46:48Z</cp:lastPrinted>
  <dcterms:created xsi:type="dcterms:W3CDTF">2016-10-08T19:35:00Z</dcterms:created>
  <dcterms:modified xsi:type="dcterms:W3CDTF">2024-04-18T17:39:46Z</dcterms:modified>
</cp:coreProperties>
</file>